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255"/>
  </p:notesMasterIdLst>
  <p:handoutMasterIdLst>
    <p:handoutMasterId r:id="rId256"/>
  </p:handoutMasterIdLst>
  <p:sldIdLst>
    <p:sldId id="723" r:id="rId3"/>
    <p:sldId id="724" r:id="rId4"/>
    <p:sldId id="725" r:id="rId5"/>
    <p:sldId id="726" r:id="rId6"/>
    <p:sldId id="727" r:id="rId7"/>
    <p:sldId id="728" r:id="rId8"/>
    <p:sldId id="729" r:id="rId9"/>
    <p:sldId id="730" r:id="rId10"/>
    <p:sldId id="731" r:id="rId11"/>
    <p:sldId id="732" r:id="rId12"/>
    <p:sldId id="733" r:id="rId13"/>
    <p:sldId id="734" r:id="rId14"/>
    <p:sldId id="735"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3" r:id="rId60"/>
    <p:sldId id="684" r:id="rId61"/>
    <p:sldId id="685" r:id="rId62"/>
    <p:sldId id="686" r:id="rId63"/>
    <p:sldId id="687" r:id="rId64"/>
    <p:sldId id="688" r:id="rId65"/>
    <p:sldId id="689" r:id="rId66"/>
    <p:sldId id="690" r:id="rId67"/>
    <p:sldId id="691" r:id="rId68"/>
    <p:sldId id="692" r:id="rId69"/>
    <p:sldId id="693" r:id="rId70"/>
    <p:sldId id="694" r:id="rId71"/>
    <p:sldId id="695" r:id="rId72"/>
    <p:sldId id="696" r:id="rId73"/>
    <p:sldId id="698" r:id="rId74"/>
    <p:sldId id="699" r:id="rId75"/>
    <p:sldId id="700" r:id="rId76"/>
    <p:sldId id="701" r:id="rId77"/>
    <p:sldId id="702" r:id="rId78"/>
    <p:sldId id="703" r:id="rId79"/>
    <p:sldId id="704" r:id="rId80"/>
    <p:sldId id="705" r:id="rId81"/>
    <p:sldId id="706" r:id="rId82"/>
    <p:sldId id="707" r:id="rId83"/>
    <p:sldId id="708" r:id="rId84"/>
    <p:sldId id="709" r:id="rId85"/>
    <p:sldId id="710" r:id="rId86"/>
    <p:sldId id="711" r:id="rId87"/>
    <p:sldId id="712" r:id="rId88"/>
    <p:sldId id="713" r:id="rId89"/>
    <p:sldId id="714" r:id="rId90"/>
    <p:sldId id="715" r:id="rId91"/>
    <p:sldId id="716" r:id="rId92"/>
    <p:sldId id="717" r:id="rId93"/>
    <p:sldId id="718" r:id="rId94"/>
    <p:sldId id="720" r:id="rId95"/>
    <p:sldId id="284" r:id="rId96"/>
    <p:sldId id="285" r:id="rId97"/>
    <p:sldId id="286" r:id="rId98"/>
    <p:sldId id="287" r:id="rId99"/>
    <p:sldId id="288" r:id="rId100"/>
    <p:sldId id="290" r:id="rId101"/>
    <p:sldId id="311" r:id="rId102"/>
    <p:sldId id="314" r:id="rId103"/>
    <p:sldId id="315" r:id="rId104"/>
    <p:sldId id="316" r:id="rId105"/>
    <p:sldId id="317" r:id="rId106"/>
    <p:sldId id="318"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80"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429" r:id="rId158"/>
    <p:sldId id="430" r:id="rId159"/>
    <p:sldId id="431" r:id="rId160"/>
    <p:sldId id="481"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46" r:id="rId175"/>
    <p:sldId id="447" r:id="rId176"/>
    <p:sldId id="448" r:id="rId177"/>
    <p:sldId id="449" r:id="rId178"/>
    <p:sldId id="450"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787" r:id="rId203"/>
    <p:sldId id="788" r:id="rId204"/>
    <p:sldId id="474" r:id="rId205"/>
    <p:sldId id="476" r:id="rId206"/>
    <p:sldId id="477" r:id="rId207"/>
    <p:sldId id="478" r:id="rId208"/>
    <p:sldId id="479" r:id="rId209"/>
    <p:sldId id="516" r:id="rId210"/>
    <p:sldId id="517" r:id="rId211"/>
    <p:sldId id="518" r:id="rId212"/>
    <p:sldId id="519" r:id="rId213"/>
    <p:sldId id="520" r:id="rId214"/>
    <p:sldId id="521" r:id="rId215"/>
    <p:sldId id="522" r:id="rId216"/>
    <p:sldId id="523" r:id="rId217"/>
    <p:sldId id="524" r:id="rId218"/>
    <p:sldId id="525" r:id="rId219"/>
    <p:sldId id="526" r:id="rId220"/>
    <p:sldId id="527" r:id="rId221"/>
    <p:sldId id="528" r:id="rId222"/>
    <p:sldId id="529" r:id="rId223"/>
    <p:sldId id="530" r:id="rId224"/>
    <p:sldId id="531" r:id="rId225"/>
    <p:sldId id="532" r:id="rId226"/>
    <p:sldId id="533" r:id="rId227"/>
    <p:sldId id="534" r:id="rId228"/>
    <p:sldId id="535" r:id="rId229"/>
    <p:sldId id="536" r:id="rId230"/>
    <p:sldId id="537" r:id="rId231"/>
    <p:sldId id="538" r:id="rId232"/>
    <p:sldId id="539" r:id="rId233"/>
    <p:sldId id="540" r:id="rId234"/>
    <p:sldId id="541" r:id="rId235"/>
    <p:sldId id="542" r:id="rId236"/>
    <p:sldId id="543" r:id="rId237"/>
    <p:sldId id="544" r:id="rId238"/>
    <p:sldId id="545" r:id="rId239"/>
    <p:sldId id="546" r:id="rId240"/>
    <p:sldId id="549" r:id="rId241"/>
    <p:sldId id="551" r:id="rId242"/>
    <p:sldId id="554" r:id="rId243"/>
    <p:sldId id="568" r:id="rId244"/>
    <p:sldId id="569" r:id="rId245"/>
    <p:sldId id="570" r:id="rId246"/>
    <p:sldId id="587" r:id="rId247"/>
    <p:sldId id="580" r:id="rId248"/>
    <p:sldId id="581" r:id="rId249"/>
    <p:sldId id="582" r:id="rId250"/>
    <p:sldId id="583" r:id="rId251"/>
    <p:sldId id="584" r:id="rId252"/>
    <p:sldId id="585" r:id="rId253"/>
    <p:sldId id="586" r:id="rId254"/>
  </p:sldIdLst>
  <p:sldSz cx="9144000" cy="6858000" type="screen4x3"/>
  <p:notesSz cx="7010400" cy="9296400"/>
  <p:embeddedFontLst>
    <p:embeddedFont>
      <p:font typeface="Book Antiqua" panose="02040602050305030304" pitchFamily="18" charset="0"/>
      <p:regular r:id="rId257"/>
      <p:bold r:id="rId258"/>
      <p:italic r:id="rId259"/>
      <p:boldItalic r:id="rId260"/>
    </p:embeddedFont>
    <p:embeddedFont>
      <p:font typeface="Calibri" panose="020F0502020204030204" pitchFamily="34" charset="0"/>
      <p:regular r:id="rId261"/>
      <p:bold r:id="rId262"/>
      <p:italic r:id="rId263"/>
      <p:boldItalic r:id="rId264"/>
    </p:embeddedFont>
    <p:embeddedFont>
      <p:font typeface="Cambria" panose="02040503050406030204" pitchFamily="18" charset="0"/>
      <p:regular r:id="rId265"/>
      <p:bold r:id="rId266"/>
      <p:italic r:id="rId267"/>
      <p:boldItalic r:id="rId268"/>
    </p:embeddedFont>
    <p:embeddedFont>
      <p:font typeface="Cambria Math" panose="02040503050406030204" pitchFamily="18" charset="0"/>
      <p:regular r:id="rId269"/>
    </p:embeddedFont>
    <p:embeddedFont>
      <p:font typeface="Comic Sans MS" panose="030F0702030302020204" pitchFamily="66" charset="0"/>
      <p:regular r:id="rId270"/>
      <p:bold r:id="rId271"/>
      <p:italic r:id="rId272"/>
      <p:boldItalic r:id="rId273"/>
    </p:embeddedFont>
    <p:embeddedFont>
      <p:font typeface="Constantia" panose="02030602050306030303" pitchFamily="18" charset="0"/>
      <p:regular r:id="rId274"/>
      <p:bold r:id="rId275"/>
      <p:italic r:id="rId276"/>
      <p:boldItalic r:id="rId277"/>
    </p:embeddedFont>
    <p:embeddedFont>
      <p:font typeface="Gill Sans MT" panose="020B0502020104020203" pitchFamily="34" charset="0"/>
      <p:regular r:id="rId278"/>
      <p:bold r:id="rId279"/>
      <p:italic r:id="rId280"/>
      <p:boldItalic r:id="rId281"/>
    </p:embeddedFont>
    <p:embeddedFont>
      <p:font typeface="Tahoma" panose="020B0604030504040204" pitchFamily="34" charset="0"/>
      <p:regular r:id="rId282"/>
      <p:bold r:id="rId283"/>
    </p:embeddedFont>
    <p:embeddedFont>
      <p:font typeface="Wingdings 2" panose="05020102010507070707" pitchFamily="18" charset="2"/>
      <p:regular r:id="rId2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68" d="100"/>
          <a:sy n="68" d="100"/>
        </p:scale>
        <p:origin x="146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font" Target="fonts/font12.fntdata"/><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font" Target="fonts/font23.fntdata"/><Relationship Id="rId43" Type="http://schemas.openxmlformats.org/officeDocument/2006/relationships/slide" Target="slides/slide41.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font" Target="fonts/font13.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font" Target="fonts/font24.fntdata"/><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font" Target="fonts/font3.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font" Target="fonts/font14.fntdata"/><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font" Target="fonts/font4.fntdata"/><Relationship Id="rId281" Type="http://schemas.openxmlformats.org/officeDocument/2006/relationships/font" Target="fonts/font25.fntdata"/><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font" Target="fonts/font15.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font" Target="fonts/font5.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font" Target="fonts/font26.fntdata"/><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font" Target="fonts/font16.fntdata"/><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font" Target="fonts/font6.fntdata"/><Relationship Id="rId283" Type="http://schemas.openxmlformats.org/officeDocument/2006/relationships/font" Target="fonts/font27.fntdata"/><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font" Target="fonts/font17.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font" Target="fonts/font7.fntdata"/><Relationship Id="rId284" Type="http://schemas.openxmlformats.org/officeDocument/2006/relationships/font" Target="fonts/font28.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font" Target="fonts/font1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font" Target="fonts/font8.fntdata"/><Relationship Id="rId285"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font" Target="fonts/font19.fntdata"/><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font" Target="fonts/font9.fntdata"/><Relationship Id="rId286"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notesMaster" Target="notesMasters/notesMaster1.xml"/><Relationship Id="rId276" Type="http://schemas.openxmlformats.org/officeDocument/2006/relationships/font" Target="fonts/font20.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font" Target="fonts/font10.fntdata"/><Relationship Id="rId287"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handoutMaster" Target="handoutMasters/handoutMaster1.xml"/><Relationship Id="rId277" Type="http://schemas.openxmlformats.org/officeDocument/2006/relationships/font" Target="fonts/font2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font" Target="fonts/font11.fntdata"/><Relationship Id="rId288"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font" Target="fonts/font1.fntdata"/><Relationship Id="rId278" Type="http://schemas.openxmlformats.org/officeDocument/2006/relationships/font" Target="fonts/font22.fntdata"/><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font" Target="fonts/font2.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10/13/2019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10/13/2019</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22</a:t>
            </a:fld>
            <a:endParaRPr lang="en-US"/>
          </a:p>
        </p:txBody>
      </p:sp>
    </p:spTree>
    <p:extLst>
      <p:ext uri="{BB962C8B-B14F-4D97-AF65-F5344CB8AC3E}">
        <p14:creationId xmlns:p14="http://schemas.microsoft.com/office/powerpoint/2010/main" val="33051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805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4826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1110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4614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356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249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41</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7353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10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0589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7985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0286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2777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3204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74328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43F53F6-B523-C44E-B4C1-FCBC5EB649F5}" type="slidenum">
              <a:rPr lang="en-US"/>
              <a:pPr>
                <a:defRPr/>
              </a:pPr>
              <a:t>‹#›</a:t>
            </a:fld>
            <a:endParaRPr lang="en-US"/>
          </a:p>
        </p:txBody>
      </p:sp>
    </p:spTree>
    <p:extLst>
      <p:ext uri="{BB962C8B-B14F-4D97-AF65-F5344CB8AC3E}">
        <p14:creationId xmlns:p14="http://schemas.microsoft.com/office/powerpoint/2010/main" val="152315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498B073-F070-8F40-A264-45FE158B6770}" type="slidenum">
              <a:rPr lang="en-US"/>
              <a:pPr>
                <a:defRPr/>
              </a:pPr>
              <a:t>‹#›</a:t>
            </a:fld>
            <a:endParaRPr lang="en-US"/>
          </a:p>
        </p:txBody>
      </p:sp>
    </p:spTree>
    <p:extLst>
      <p:ext uri="{BB962C8B-B14F-4D97-AF65-F5344CB8AC3E}">
        <p14:creationId xmlns:p14="http://schemas.microsoft.com/office/powerpoint/2010/main" val="22097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E2E980-7D79-7040-B5D8-18DB884801CE}" type="slidenum">
              <a:rPr lang="en-US"/>
              <a:pPr>
                <a:defRPr/>
              </a:pPr>
              <a:t>‹#›</a:t>
            </a:fld>
            <a:endParaRPr lang="en-US"/>
          </a:p>
        </p:txBody>
      </p:sp>
    </p:spTree>
    <p:extLst>
      <p:ext uri="{BB962C8B-B14F-4D97-AF65-F5344CB8AC3E}">
        <p14:creationId xmlns:p14="http://schemas.microsoft.com/office/powerpoint/2010/main" val="1009817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F735F25A-B97A-024B-B408-E1A4C1DF4143}" type="slidenum">
              <a:rPr lang="en-US"/>
              <a:pPr>
                <a:defRPr/>
              </a:pPr>
              <a:t>‹#›</a:t>
            </a:fld>
            <a:endParaRPr lang="en-US"/>
          </a:p>
        </p:txBody>
      </p:sp>
    </p:spTree>
    <p:extLst>
      <p:ext uri="{BB962C8B-B14F-4D97-AF65-F5344CB8AC3E}">
        <p14:creationId xmlns:p14="http://schemas.microsoft.com/office/powerpoint/2010/main" val="12606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9" name="Slide Number Placeholder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D8B96B1-2EDF-B64A-A4F1-BB54A74ACDCF}" type="slidenum">
              <a:rPr lang="en-US"/>
              <a:pPr>
                <a:defRPr/>
              </a:pPr>
              <a:t>‹#›</a:t>
            </a:fld>
            <a:endParaRPr lang="en-US"/>
          </a:p>
        </p:txBody>
      </p:sp>
    </p:spTree>
    <p:extLst>
      <p:ext uri="{BB962C8B-B14F-4D97-AF65-F5344CB8AC3E}">
        <p14:creationId xmlns:p14="http://schemas.microsoft.com/office/powerpoint/2010/main" val="202193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0DCF9BDD-CFA9-4940-A134-4E3EBF4AC9F4}" type="slidenum">
              <a:rPr lang="en-US"/>
              <a:pPr>
                <a:defRPr/>
              </a:pPr>
              <a:t>‹#›</a:t>
            </a:fld>
            <a:endParaRPr lang="en-US"/>
          </a:p>
        </p:txBody>
      </p:sp>
    </p:spTree>
    <p:extLst>
      <p:ext uri="{BB962C8B-B14F-4D97-AF65-F5344CB8AC3E}">
        <p14:creationId xmlns:p14="http://schemas.microsoft.com/office/powerpoint/2010/main" val="461285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EFC9773-7379-5049-A6C9-0C8EEEC5C544}" type="slidenum">
              <a:rPr lang="en-US"/>
              <a:pPr>
                <a:defRPr/>
              </a:pPr>
              <a:t>‹#›</a:t>
            </a:fld>
            <a:endParaRPr lang="en-US"/>
          </a:p>
        </p:txBody>
      </p:sp>
    </p:spTree>
    <p:extLst>
      <p:ext uri="{BB962C8B-B14F-4D97-AF65-F5344CB8AC3E}">
        <p14:creationId xmlns:p14="http://schemas.microsoft.com/office/powerpoint/2010/main" val="271665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14D338-4107-944C-9C9F-B78F8039FA74}" type="slidenum">
              <a:rPr lang="en-US"/>
              <a:pPr>
                <a:defRPr/>
              </a:pPr>
              <a:t>‹#›</a:t>
            </a:fld>
            <a:endParaRPr lang="en-US"/>
          </a:p>
        </p:txBody>
      </p:sp>
    </p:spTree>
    <p:extLst>
      <p:ext uri="{BB962C8B-B14F-4D97-AF65-F5344CB8AC3E}">
        <p14:creationId xmlns:p14="http://schemas.microsoft.com/office/powerpoint/2010/main" val="1098004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FD97474-BCA4-8B48-AA21-40B47D81E853}" type="slidenum">
              <a:rPr lang="en-US"/>
              <a:pPr>
                <a:defRPr/>
              </a:pPr>
              <a:t>‹#›</a:t>
            </a:fld>
            <a:endParaRPr lang="en-US"/>
          </a:p>
        </p:txBody>
      </p:sp>
    </p:spTree>
    <p:extLst>
      <p:ext uri="{BB962C8B-B14F-4D97-AF65-F5344CB8AC3E}">
        <p14:creationId xmlns:p14="http://schemas.microsoft.com/office/powerpoint/2010/main" val="216069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38D61CF4-3907-BD48-A0AD-B97C00B711EA}" type="slidenum">
              <a:rPr lang="en-US"/>
              <a:pPr>
                <a:defRPr/>
              </a:pPr>
              <a:t>‹#›</a:t>
            </a:fld>
            <a:endParaRPr lang="en-US"/>
          </a:p>
        </p:txBody>
      </p:sp>
    </p:spTree>
    <p:extLst>
      <p:ext uri="{BB962C8B-B14F-4D97-AF65-F5344CB8AC3E}">
        <p14:creationId xmlns:p14="http://schemas.microsoft.com/office/powerpoint/2010/main" val="3784657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4E5268B6-BFED-754B-A245-6D16E75F0749}" type="slidenum">
              <a:rPr lang="en-US"/>
              <a:pPr>
                <a:defRPr/>
              </a:pPr>
              <a:t>‹#›</a:t>
            </a:fld>
            <a:endParaRPr lang="en-US"/>
          </a:p>
        </p:txBody>
      </p:sp>
    </p:spTree>
    <p:extLst>
      <p:ext uri="{BB962C8B-B14F-4D97-AF65-F5344CB8AC3E}">
        <p14:creationId xmlns:p14="http://schemas.microsoft.com/office/powerpoint/2010/main" val="4075887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C0F1923-A596-1A47-A249-877B26CCB952}" type="slidenum">
              <a:rPr lang="en-US"/>
              <a:pPr>
                <a:defRPr/>
              </a:pPr>
              <a:t>‹#›</a:t>
            </a:fld>
            <a:endParaRPr lang="en-US"/>
          </a:p>
        </p:txBody>
      </p:sp>
    </p:spTree>
    <p:extLst>
      <p:ext uri="{BB962C8B-B14F-4D97-AF65-F5344CB8AC3E}">
        <p14:creationId xmlns:p14="http://schemas.microsoft.com/office/powerpoint/2010/main" val="242044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10/13/2019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10/13/2019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a:p>
        </p:txBody>
      </p:sp>
    </p:spTree>
    <p:extLst>
      <p:ext uri="{BB962C8B-B14F-4D97-AF65-F5344CB8AC3E}">
        <p14:creationId xmlns:p14="http://schemas.microsoft.com/office/powerpoint/2010/main" val="25533032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symmetric:</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r>
              <a:rPr lang="en-US" dirty="0">
                <a:latin typeface="Cambria Math"/>
                <a:ea typeface="Cambria Math"/>
              </a:rPr>
              <a:t>The following are not symmetric:</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 (note that 3 ≤ 4, but 4 ≰ 3),</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4 &gt; 3, but 3 ≯ 4),</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4 = 3 + 1, but 3 ≠4 + 1).</a:t>
            </a: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spTree>
    <p:extLst>
      <p:ext uri="{BB962C8B-B14F-4D97-AF65-F5344CB8AC3E}">
        <p14:creationId xmlns:p14="http://schemas.microsoft.com/office/powerpoint/2010/main" val="113141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97" y="1143001"/>
            <a:ext cx="8607607" cy="4648200"/>
          </a:xfrm>
        </p:spPr>
      </p:pic>
    </p:spTree>
    <p:extLst>
      <p:ext uri="{BB962C8B-B14F-4D97-AF65-F5344CB8AC3E}">
        <p14:creationId xmlns:p14="http://schemas.microsoft.com/office/powerpoint/2010/main" val="3292719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TimesNewRoman" charset="-128"/>
              </a:rPr>
              <a:t>The RSA Algorithm</a:t>
            </a:r>
          </a:p>
        </p:txBody>
      </p:sp>
      <p:sp>
        <p:nvSpPr>
          <p:cNvPr id="84995" name="Rectangle 3"/>
          <p:cNvSpPr>
            <a:spLocks noGrp="1" noChangeArrowheads="1"/>
          </p:cNvSpPr>
          <p:nvPr>
            <p:ph idx="1"/>
          </p:nvPr>
        </p:nvSpPr>
        <p:spPr/>
        <p:txBody>
          <a:bodyPr>
            <a:normAutofit/>
          </a:bodyPr>
          <a:lstStyle/>
          <a:p>
            <a:pPr>
              <a:lnSpc>
                <a:spcPct val="90000"/>
              </a:lnSpc>
              <a:buFontTx/>
              <a:buNone/>
            </a:pPr>
            <a:r>
              <a:rPr lang="en-US" altLang="en-US" sz="2800" dirty="0"/>
              <a:t>To generate a key pair:</a:t>
            </a:r>
          </a:p>
          <a:p>
            <a:pPr>
              <a:lnSpc>
                <a:spcPct val="90000"/>
              </a:lnSpc>
              <a:buFontTx/>
              <a:buNone/>
            </a:pPr>
            <a:r>
              <a:rPr lang="en-US" altLang="en-US" sz="2800" dirty="0"/>
              <a:t>– Pick large primes p and q (do not disclose them)</a:t>
            </a:r>
          </a:p>
          <a:p>
            <a:pPr>
              <a:lnSpc>
                <a:spcPct val="90000"/>
              </a:lnSpc>
              <a:buFontTx/>
              <a:buNone/>
            </a:pPr>
            <a:r>
              <a:rPr lang="en-US" altLang="en-US" sz="2800" dirty="0"/>
              <a:t>– Let n = p*q </a:t>
            </a:r>
          </a:p>
          <a:p>
            <a:pPr>
              <a:lnSpc>
                <a:spcPct val="90000"/>
              </a:lnSpc>
              <a:buFontTx/>
              <a:buNone/>
            </a:pPr>
            <a:r>
              <a:rPr lang="en-US" altLang="en-US" sz="2800" dirty="0"/>
              <a:t>– For the public key, choose e that is relatively prime to ø(n)=(p-1)(q-1).</a:t>
            </a:r>
          </a:p>
          <a:p>
            <a:pPr>
              <a:lnSpc>
                <a:spcPct val="90000"/>
              </a:lnSpc>
              <a:buFontTx/>
              <a:buNone/>
            </a:pPr>
            <a:r>
              <a:rPr lang="en-US" altLang="en-US" sz="2800" dirty="0"/>
              <a:t>public key = &lt;</a:t>
            </a:r>
            <a:r>
              <a:rPr lang="en-US" altLang="en-US" sz="2800" dirty="0" err="1"/>
              <a:t>e,n</a:t>
            </a:r>
            <a:r>
              <a:rPr lang="en-US" altLang="en-US" sz="2800" dirty="0"/>
              <a:t>&gt;</a:t>
            </a:r>
          </a:p>
          <a:p>
            <a:pPr>
              <a:lnSpc>
                <a:spcPct val="90000"/>
              </a:lnSpc>
              <a:buFontTx/>
              <a:buNone/>
            </a:pPr>
            <a:r>
              <a:rPr lang="en-US" altLang="en-US" sz="2800" dirty="0"/>
              <a:t>– For private key, find d that is the multiplicative inverse of e mod ø(n), i.e., e*d</a:t>
            </a:r>
          </a:p>
        </p:txBody>
      </p:sp>
      <p:sp>
        <p:nvSpPr>
          <p:cNvPr id="6" name="Slide Number Placeholder 5"/>
          <p:cNvSpPr>
            <a:spLocks noGrp="1"/>
          </p:cNvSpPr>
          <p:nvPr>
            <p:ph type="sldNum" sz="quarter" idx="12"/>
          </p:nvPr>
        </p:nvSpPr>
        <p:spPr/>
        <p:txBody>
          <a:bodyPr/>
          <a:lstStyle/>
          <a:p>
            <a:fld id="{871EDFA3-5106-4772-9C66-B4419B786D99}" type="slidenum">
              <a:rPr lang="en-US" altLang="en-US"/>
              <a:pPr/>
              <a:t>101</a:t>
            </a:fld>
            <a:endParaRPr lang="en-US" altLang="en-US"/>
          </a:p>
        </p:txBody>
      </p:sp>
    </p:spTree>
    <p:extLst>
      <p:ext uri="{BB962C8B-B14F-4D97-AF65-F5344CB8AC3E}">
        <p14:creationId xmlns:p14="http://schemas.microsoft.com/office/powerpoint/2010/main" val="1806352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102</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103</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104</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105</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27948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5086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3735172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309109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Antisymmetric</a:t>
            </a:r>
            <a:r>
              <a:rPr lang="en-US" dirty="0"/>
              <a:t>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a:t>
            </a:r>
            <a:r>
              <a:rPr lang="en-US" b="1" dirty="0" err="1"/>
              <a:t>Definition</a:t>
            </a:r>
            <a:r>
              <a:rPr lang="en-US" dirty="0" err="1"/>
              <a:t>:A</a:t>
            </a:r>
            <a:r>
              <a:rPr lang="en-US" dirty="0"/>
              <a:t>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err="1">
                <a:ea typeface="Cambria Math"/>
              </a:rPr>
              <a:t>antisymmetric</a:t>
            </a:r>
            <a:r>
              <a:rPr lang="en-US" dirty="0">
                <a:ea typeface="Cambria Math"/>
              </a:rPr>
              <a:t>. Written symbolically, </a:t>
            </a:r>
            <a:r>
              <a:rPr lang="en-US" i="1" dirty="0">
                <a:ea typeface="Cambria Math"/>
              </a:rPr>
              <a:t>R</a:t>
            </a:r>
            <a:r>
              <a:rPr lang="en-US" dirty="0">
                <a:ea typeface="Cambria Math"/>
              </a:rPr>
              <a:t> is </a:t>
            </a:r>
            <a:r>
              <a:rPr lang="en-US" dirty="0" err="1">
                <a:ea typeface="Cambria Math"/>
              </a:rPr>
              <a:t>antisymmetric</a:t>
            </a:r>
            <a:r>
              <a:rPr lang="en-US" dirty="0">
                <a:ea typeface="Cambria Math"/>
              </a:rPr>
              <a:t> if and only if </a:t>
            </a:r>
          </a:p>
          <a:p>
            <a:pPr lvl="1">
              <a:buNone/>
            </a:pP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ea typeface="Cambria Math"/>
              </a:rPr>
              <a:t>x</a:t>
            </a:r>
            <a:r>
              <a:rPr lang="en-US" dirty="0">
                <a:latin typeface="Cambria Math"/>
                <a:ea typeface="Cambria Math"/>
              </a:rPr>
              <a:t> = </a:t>
            </a:r>
            <a:r>
              <a:rPr lang="en-US" i="1" dirty="0">
                <a:ea typeface="Cambria Math"/>
              </a:rPr>
              <a:t>y</a:t>
            </a:r>
            <a:r>
              <a:rPr lang="en-US" dirty="0">
                <a:latin typeface="Cambria Math"/>
                <a:ea typeface="Cambria Math"/>
              </a:rPr>
              <a:t>]</a:t>
            </a:r>
            <a:endParaRPr lang="en-US" dirty="0">
              <a:ea typeface="Cambria Math"/>
            </a:endParaRPr>
          </a:p>
          <a:p>
            <a:r>
              <a:rPr lang="en-US" b="1" dirty="0">
                <a:ea typeface="Cambria Math"/>
              </a:rPr>
              <a:t>Example</a:t>
            </a:r>
            <a:r>
              <a:rPr lang="en-US" dirty="0">
                <a:ea typeface="Cambria Math"/>
              </a:rPr>
              <a:t>: The following relations  on the integers are </a:t>
            </a:r>
            <a:r>
              <a:rPr lang="en-US" dirty="0" err="1">
                <a:ea typeface="Cambria Math"/>
              </a:rPr>
              <a:t>antisymmetric</a:t>
            </a:r>
            <a:r>
              <a:rPr lang="en-US" dirty="0">
                <a:ea typeface="Cambria Math"/>
              </a:rPr>
              <a:t>:</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p>
          <a:p>
            <a:pPr lvl="1">
              <a:buNone/>
            </a:pPr>
            <a:r>
              <a:rPr lang="en-US" dirty="0">
                <a:latin typeface="Cambria Math"/>
                <a:ea typeface="Cambria Math"/>
              </a:rPr>
              <a:t>The following relations are not </a:t>
            </a:r>
            <a:r>
              <a:rPr lang="en-US" dirty="0" err="1">
                <a:latin typeface="Cambria Math"/>
                <a:ea typeface="Cambria Math"/>
              </a:rPr>
              <a:t>antisymmetric</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p>
          <a:p>
            <a:pPr lvl="1">
              <a:buNone/>
            </a:pPr>
            <a:r>
              <a:rPr lang="en-US" dirty="0">
                <a:latin typeface="Cambria Math"/>
                <a:ea typeface="Cambria Math"/>
              </a:rPr>
              <a:t>                    (note that both (1,−1) and (−1,1) belong to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(1,2) and (2,1)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a:t>
            </a: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4343400" y="3733800"/>
            <a:ext cx="3200400" cy="646331"/>
          </a:xfrm>
          <a:prstGeom prst="rect">
            <a:avLst/>
          </a:prstGeom>
          <a:noFill/>
          <a:ln>
            <a:solidFill>
              <a:schemeClr val="accent1"/>
            </a:solidFill>
          </a:ln>
        </p:spPr>
        <p:txBody>
          <a:bodyPr wrap="square" rtlCol="0">
            <a:spAutoFit/>
          </a:bodyPr>
          <a:lstStyle/>
          <a:p>
            <a:r>
              <a:rPr lang="en-US" dirty="0"/>
              <a:t>For any integer, if a</a:t>
            </a:r>
            <a:r>
              <a:rPr lang="en-US" i="1" dirty="0"/>
              <a:t> 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and </a:t>
            </a:r>
            <a:r>
              <a:rPr lang="en-US" i="1" dirty="0"/>
              <a:t>a</a:t>
            </a:r>
            <a:r>
              <a:rPr lang="en-US" dirty="0"/>
              <a:t> </a:t>
            </a:r>
            <a:r>
              <a:rPr lang="en-US" dirty="0">
                <a:latin typeface="Cambria Math"/>
                <a:ea typeface="Cambria Math"/>
              </a:rPr>
              <a:t>≤ </a:t>
            </a:r>
            <a:r>
              <a:rPr lang="en-US" i="1" dirty="0">
                <a:latin typeface="Cambria Math"/>
                <a:ea typeface="Cambria Math"/>
              </a:rPr>
              <a:t>b , </a:t>
            </a:r>
            <a:r>
              <a:rPr lang="en-US" dirty="0">
                <a:latin typeface="Cambria Math"/>
                <a:ea typeface="Cambria Math"/>
              </a:rPr>
              <a:t>then</a:t>
            </a:r>
            <a:r>
              <a:rPr lang="en-US" i="1" dirty="0">
                <a:latin typeface="Cambria Math"/>
                <a:ea typeface="Cambria Math"/>
              </a:rPr>
              <a:t> a = b. </a:t>
            </a:r>
            <a:endParaRPr lang="en-US" dirty="0"/>
          </a:p>
        </p:txBody>
      </p:sp>
      <p:cxnSp>
        <p:nvCxnSpPr>
          <p:cNvPr id="11" name="Straight Arrow Connector 10"/>
          <p:cNvCxnSpPr/>
          <p:nvPr/>
        </p:nvCxnSpPr>
        <p:spPr>
          <a:xfrm flipH="1">
            <a:off x="3048000" y="388620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209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52127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3765940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7797703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z</a:t>
            </a: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z</a:t>
            </a:r>
            <a:r>
              <a:rPr lang="en-US" dirty="0">
                <a:latin typeface="Cambria Math"/>
                <a:ea typeface="Cambria Math"/>
              </a:rPr>
              <a:t>) ∊ R ⟶ (</a:t>
            </a:r>
            <a:r>
              <a:rPr lang="en-US" i="1" dirty="0" err="1">
                <a:ea typeface="Cambria Math"/>
              </a:rPr>
              <a:t>x</a:t>
            </a:r>
            <a:r>
              <a:rPr lang="en-US" dirty="0" err="1">
                <a:latin typeface="Cambria Math"/>
                <a:ea typeface="Cambria Math"/>
              </a:rPr>
              <a:t>,</a:t>
            </a:r>
            <a:r>
              <a:rPr lang="en-US" i="1" dirty="0" err="1">
                <a:ea typeface="Cambria Math"/>
              </a:rPr>
              <a:t>z</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r>
              <a:rPr lang="en-US" b="1" dirty="0">
                <a:ea typeface="Cambria Math"/>
              </a:rPr>
              <a:t>Example</a:t>
            </a:r>
            <a:r>
              <a:rPr lang="en-US" dirty="0">
                <a:ea typeface="Cambria Math"/>
              </a:rPr>
              <a:t>: The following relations  on the integers are transitive: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are not transitive:</a:t>
            </a:r>
          </a:p>
          <a:p>
            <a:pPr lvl="1">
              <a:buNone/>
            </a:pPr>
            <a:r>
              <a:rPr lang="en-US" dirty="0">
                <a:latin typeface="Cambria Math"/>
                <a:ea typeface="Cambria Math"/>
              </a:rPr>
              <a:t> </a:t>
            </a: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both (3,2) and (4,3) belong to </a:t>
            </a:r>
            <a:r>
              <a:rPr lang="en-US" i="1" dirty="0"/>
              <a:t>R</a:t>
            </a:r>
            <a:r>
              <a:rPr lang="en-US" baseline="-25000" dirty="0">
                <a:latin typeface="Cambria Math" pitchFamily="18" charset="0"/>
                <a:ea typeface="Cambria Math" pitchFamily="18" charset="0"/>
              </a:rPr>
              <a:t>5</a:t>
            </a:r>
            <a:r>
              <a:rPr lang="en-US" dirty="0">
                <a:latin typeface="Cambria Math"/>
                <a:ea typeface="Cambria Math"/>
              </a:rPr>
              <a:t>, but not (3,3)),</a:t>
            </a:r>
          </a:p>
          <a:p>
            <a:pPr lvl="1">
              <a:buNone/>
            </a:pP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(2,1) and (1,2)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 but not (2,2)).</a:t>
            </a: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cxnSp>
        <p:nvCxnSpPr>
          <p:cNvPr id="6" name="Straight Arrow Connector 5"/>
          <p:cNvCxnSpPr/>
          <p:nvPr/>
        </p:nvCxnSpPr>
        <p:spPr>
          <a:xfrm flipH="1">
            <a:off x="3124200" y="3581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191000" y="3505200"/>
            <a:ext cx="3429000" cy="646331"/>
          </a:xfrm>
          <a:prstGeom prst="rect">
            <a:avLst/>
          </a:prstGeom>
          <a:noFill/>
          <a:ln>
            <a:solidFill>
              <a:schemeClr val="accent1"/>
            </a:solidFill>
          </a:ln>
        </p:spPr>
        <p:txBody>
          <a:bodyPr wrap="square" rtlCol="0">
            <a:spAutoFit/>
          </a:bodyPr>
          <a:lstStyle/>
          <a:p>
            <a:r>
              <a:rPr lang="en-US" dirty="0"/>
              <a:t>For every integer,</a:t>
            </a:r>
            <a:r>
              <a:rPr lang="en-US" i="1" dirty="0"/>
              <a:t> a</a:t>
            </a:r>
            <a:r>
              <a:rPr lang="en-US" dirty="0"/>
              <a:t> </a:t>
            </a:r>
            <a:r>
              <a:rPr lang="en-US" dirty="0">
                <a:latin typeface="Cambria Math"/>
                <a:ea typeface="Cambria Math"/>
              </a:rPr>
              <a:t>≤ </a:t>
            </a:r>
            <a:r>
              <a:rPr lang="en-US" i="1" dirty="0">
                <a:latin typeface="Cambria Math"/>
                <a:ea typeface="Cambria Math"/>
              </a:rPr>
              <a:t>b </a:t>
            </a:r>
          </a:p>
          <a:p>
            <a:r>
              <a:rPr lang="en-US" i="1" dirty="0">
                <a:latin typeface="Cambria Math"/>
                <a:ea typeface="Cambria Math"/>
              </a:rPr>
              <a:t> </a:t>
            </a:r>
            <a:r>
              <a:rPr lang="en-US" dirty="0">
                <a:latin typeface="Cambria Math"/>
                <a:ea typeface="Cambria Math"/>
              </a:rPr>
              <a:t>and</a:t>
            </a:r>
            <a:r>
              <a:rPr lang="en-US" dirty="0"/>
              <a:t> </a:t>
            </a:r>
            <a:r>
              <a:rPr lang="en-US" i="1" dirty="0"/>
              <a:t>b</a:t>
            </a:r>
            <a:r>
              <a:rPr lang="en-US" dirty="0"/>
              <a:t> </a:t>
            </a:r>
            <a:r>
              <a:rPr lang="en-US" dirty="0">
                <a:latin typeface="Cambria Math"/>
                <a:ea typeface="Cambria Math"/>
              </a:rPr>
              <a:t>≤ </a:t>
            </a:r>
            <a:r>
              <a:rPr lang="en-US" i="1" dirty="0">
                <a:ea typeface="Cambria Math"/>
              </a:rPr>
              <a:t>c</a:t>
            </a:r>
            <a:r>
              <a:rPr lang="en-US" i="1" dirty="0">
                <a:latin typeface="Cambria Math"/>
                <a:ea typeface="Cambria Math"/>
              </a:rPr>
              <a:t>, </a:t>
            </a:r>
            <a:r>
              <a:rPr lang="en-US" dirty="0">
                <a:latin typeface="Cambria Math"/>
                <a:ea typeface="Cambria Math"/>
              </a:rPr>
              <a:t>then </a:t>
            </a:r>
            <a:r>
              <a:rPr lang="en-US" i="1" dirty="0"/>
              <a:t>b</a:t>
            </a:r>
            <a:r>
              <a:rPr lang="en-US" dirty="0"/>
              <a:t> </a:t>
            </a:r>
            <a:r>
              <a:rPr lang="en-US" dirty="0">
                <a:latin typeface="Cambria Math"/>
                <a:ea typeface="Cambria Math"/>
              </a:rPr>
              <a:t>≤ </a:t>
            </a:r>
            <a:r>
              <a:rPr lang="en-US" i="1" dirty="0">
                <a:ea typeface="Cambria Math"/>
              </a:rPr>
              <a:t>c. </a:t>
            </a:r>
            <a:r>
              <a:rPr lang="en-US" i="1" dirty="0">
                <a:latin typeface="Cambria Math"/>
                <a:ea typeface="Cambria Math"/>
              </a:rPr>
              <a:t> </a:t>
            </a:r>
            <a:r>
              <a:rPr lang="en-US" dirty="0"/>
              <a:t>  </a:t>
            </a:r>
          </a:p>
        </p:txBody>
      </p:sp>
    </p:spTree>
    <p:extLst>
      <p:ext uri="{BB962C8B-B14F-4D97-AF65-F5344CB8AC3E}">
        <p14:creationId xmlns:p14="http://schemas.microsoft.com/office/powerpoint/2010/main" val="7633698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155301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80805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3004028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697652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2112657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4141392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278895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Relations</a:t>
            </a:r>
          </a:p>
        </p:txBody>
      </p:sp>
      <p:sp>
        <p:nvSpPr>
          <p:cNvPr id="3" name="Content Placeholder 2"/>
          <p:cNvSpPr>
            <a:spLocks noGrp="1"/>
          </p:cNvSpPr>
          <p:nvPr>
            <p:ph idx="1"/>
          </p:nvPr>
        </p:nvSpPr>
        <p:spPr/>
        <p:txBody>
          <a:bodyPr/>
          <a:lstStyle/>
          <a:p>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and</a:t>
            </a:r>
            <a:r>
              <a:rPr lang="en-US" i="1" dirty="0"/>
              <a:t> 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p>
          <a:p>
            <a:r>
              <a:rPr lang="en-US" b="1" dirty="0"/>
              <a:t>Example</a:t>
            </a:r>
            <a:r>
              <a:rPr lang="en-US" dirty="0"/>
              <a:t>: Let </a:t>
            </a:r>
            <a:r>
              <a:rPr lang="en-US" i="1" dirty="0"/>
              <a:t>A</a:t>
            </a:r>
            <a:r>
              <a:rPr lang="en-US" dirty="0"/>
              <a:t> = {</a:t>
            </a:r>
            <a:r>
              <a:rPr lang="en-US" dirty="0">
                <a:latin typeface="Cambria Math" pitchFamily="18" charset="0"/>
                <a:ea typeface="Cambria Math" pitchFamily="18" charset="0"/>
              </a:rPr>
              <a:t>1,2,3</a:t>
            </a:r>
            <a:r>
              <a:rPr lang="en-US" dirty="0"/>
              <a:t>}</a:t>
            </a:r>
            <a:r>
              <a:rPr lang="en-US" i="1" dirty="0"/>
              <a:t> </a:t>
            </a:r>
            <a:r>
              <a:rPr lang="en-US" dirty="0"/>
              <a:t>and </a:t>
            </a:r>
            <a:r>
              <a:rPr lang="en-US" i="1" dirty="0"/>
              <a:t>B</a:t>
            </a:r>
            <a:r>
              <a:rPr lang="en-US" dirty="0"/>
              <a:t> </a:t>
            </a:r>
            <a:r>
              <a:rPr lang="en-US" i="1" dirty="0"/>
              <a:t>= </a:t>
            </a:r>
            <a:r>
              <a:rPr lang="en-US" dirty="0"/>
              <a:t>{</a:t>
            </a:r>
            <a:r>
              <a:rPr lang="en-US" dirty="0">
                <a:latin typeface="Cambria Math" pitchFamily="18" charset="0"/>
                <a:ea typeface="Cambria Math" pitchFamily="18" charset="0"/>
              </a:rPr>
              <a:t>1,2,3,4</a:t>
            </a:r>
            <a:r>
              <a:rPr lang="en-US" dirty="0"/>
              <a:t>}. The relations </a:t>
            </a:r>
            <a:r>
              <a:rPr lang="en-US" i="1" dirty="0"/>
              <a:t>R</a:t>
            </a:r>
            <a:r>
              <a:rPr lang="en-US" baseline="-25000"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2,2</a:t>
            </a:r>
            <a:r>
              <a:rPr lang="en-US" dirty="0"/>
              <a:t>),(</a:t>
            </a:r>
            <a:r>
              <a:rPr lang="en-US" dirty="0">
                <a:latin typeface="Cambria Math" pitchFamily="18" charset="0"/>
                <a:ea typeface="Cambria Math" pitchFamily="18" charset="0"/>
              </a:rPr>
              <a:t>3,3</a:t>
            </a:r>
            <a:r>
              <a:rPr lang="en-US" dirty="0"/>
              <a:t>)} and                              </a:t>
            </a:r>
            <a:r>
              <a:rPr lang="en-US" i="1" dirty="0"/>
              <a:t>R</a:t>
            </a:r>
            <a:r>
              <a:rPr lang="en-US" baseline="-25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1,2</a:t>
            </a:r>
            <a:r>
              <a:rPr lang="en-US" dirty="0"/>
              <a:t>),(</a:t>
            </a:r>
            <a:r>
              <a:rPr lang="en-US" dirty="0">
                <a:latin typeface="Cambria Math" pitchFamily="18" charset="0"/>
                <a:ea typeface="Cambria Math" pitchFamily="18" charset="0"/>
              </a:rPr>
              <a:t>1,3</a:t>
            </a:r>
            <a:r>
              <a:rPr lang="en-US" dirty="0"/>
              <a:t>),(</a:t>
            </a:r>
            <a:r>
              <a:rPr lang="en-US" dirty="0">
                <a:latin typeface="Cambria Math" pitchFamily="18" charset="0"/>
                <a:ea typeface="Cambria Math" pitchFamily="18" charset="0"/>
              </a:rPr>
              <a:t>1,4</a:t>
            </a:r>
            <a:r>
              <a:rPr lang="en-US" dirty="0"/>
              <a:t>)} can be combined using basic set operations to form new relations:</a:t>
            </a:r>
          </a:p>
          <a:p>
            <a:endParaRPr lang="en-US" dirty="0"/>
          </a:p>
        </p:txBody>
      </p:sp>
      <p:sp>
        <p:nvSpPr>
          <p:cNvPr id="8" name="TextBox 7"/>
          <p:cNvSpPr txBox="1"/>
          <p:nvPr/>
        </p:nvSpPr>
        <p:spPr>
          <a:xfrm>
            <a:off x="990600" y="4876800"/>
            <a:ext cx="70866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9" name="TextBox 8"/>
          <p:cNvSpPr txBox="1"/>
          <p:nvPr/>
        </p:nvSpPr>
        <p:spPr>
          <a:xfrm>
            <a:off x="1066800" y="5486400"/>
            <a:ext cx="2590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 </a:t>
            </a:r>
          </a:p>
        </p:txBody>
      </p:sp>
      <p:sp>
        <p:nvSpPr>
          <p:cNvPr id="10" name="TextBox 9"/>
          <p:cNvSpPr txBox="1"/>
          <p:nvPr/>
        </p:nvSpPr>
        <p:spPr>
          <a:xfrm>
            <a:off x="4267200" y="5486400"/>
            <a:ext cx="3733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11" name="TextBox 10"/>
          <p:cNvSpPr txBox="1"/>
          <p:nvPr/>
        </p:nvSpPr>
        <p:spPr>
          <a:xfrm>
            <a:off x="990600" y="6172200"/>
            <a:ext cx="6019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2</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1 </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 </a:t>
            </a:r>
          </a:p>
        </p:txBody>
      </p:sp>
    </p:spTree>
    <p:extLst>
      <p:ext uri="{BB962C8B-B14F-4D97-AF65-F5344CB8AC3E}">
        <p14:creationId xmlns:p14="http://schemas.microsoft.com/office/powerpoint/2010/main" val="41692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8755526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1693052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17165355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a:t>
            </a:r>
            <a:r>
              <a:rPr lang="en-US" dirty="0" err="1"/>
              <a:t>thoerem</a:t>
            </a:r>
            <a:r>
              <a:rPr lang="en-US" dirty="0"/>
              <a:t>,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3462115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a:t>Definition:</a:t>
            </a:r>
            <a:r>
              <a:rPr lang="en-US" sz="2000" dirty="0"/>
              <a:t> A simple graph </a:t>
            </a:r>
            <a:r>
              <a:rPr lang="en-US" sz="2000" i="1" dirty="0"/>
              <a:t>G</a:t>
            </a:r>
            <a:r>
              <a:rPr lang="en-US" sz="2000" dirty="0"/>
              <a:t> is bipartite if </a:t>
            </a:r>
            <a:r>
              <a:rPr lang="en-US" sz="2000" i="1" dirty="0"/>
              <a:t>V </a:t>
            </a:r>
            <a:r>
              <a:rPr lang="en-US" sz="2000" dirty="0"/>
              <a:t>can be partitioned into two disjoint subsets </a:t>
            </a:r>
            <a:r>
              <a:rPr lang="en-US" sz="2000" i="1" dirty="0"/>
              <a:t>V</a:t>
            </a:r>
            <a:r>
              <a:rPr lang="en-US" sz="2000" i="1" baseline="-25000" dirty="0"/>
              <a:t>1</a:t>
            </a:r>
            <a:r>
              <a:rPr lang="en-US" sz="2000" i="1" dirty="0"/>
              <a:t> </a:t>
            </a:r>
            <a:r>
              <a:rPr lang="en-US" sz="2000" dirty="0"/>
              <a:t>and </a:t>
            </a:r>
            <a:r>
              <a:rPr lang="en-US" sz="2000" i="1" dirty="0"/>
              <a:t>V</a:t>
            </a:r>
            <a:r>
              <a:rPr lang="en-US" sz="2000" i="1" baseline="-25000" dirty="0"/>
              <a:t>2</a:t>
            </a:r>
            <a:r>
              <a:rPr lang="en-US" sz="2000" dirty="0"/>
              <a:t> such that every edge connects a vertex in </a:t>
            </a:r>
            <a:r>
              <a:rPr lang="en-US" sz="2000" i="1" dirty="0"/>
              <a:t>V</a:t>
            </a:r>
            <a:r>
              <a:rPr lang="en-US" sz="2000" i="1" baseline="-25000" dirty="0"/>
              <a:t>1</a:t>
            </a:r>
            <a:r>
              <a:rPr lang="en-US" sz="2000" dirty="0"/>
              <a:t> and a vertex in </a:t>
            </a:r>
            <a:r>
              <a:rPr lang="en-US" sz="2000" i="1" dirty="0"/>
              <a:t>V</a:t>
            </a:r>
            <a:r>
              <a:rPr lang="en-US" sz="2000" i="1" baseline="-25000" dirty="0"/>
              <a:t>2</a:t>
            </a:r>
            <a:r>
              <a:rPr lang="en-US" sz="2000" dirty="0"/>
              <a:t>. In other words, there are no edges which connect two vertices in </a:t>
            </a:r>
            <a:r>
              <a:rPr lang="en-US" sz="2000" i="1" dirty="0"/>
              <a:t>V</a:t>
            </a:r>
            <a:r>
              <a:rPr lang="en-US" sz="2000" i="1" baseline="-25000" dirty="0"/>
              <a:t>1</a:t>
            </a:r>
            <a:r>
              <a:rPr lang="en-US" sz="2000" dirty="0"/>
              <a:t> or in </a:t>
            </a:r>
            <a:r>
              <a:rPr lang="en-US" sz="2000" i="1" dirty="0"/>
              <a:t>V</a:t>
            </a:r>
            <a:r>
              <a:rPr lang="en-US" sz="2000" i="1" baseline="-25000" dirty="0"/>
              <a:t>2</a:t>
            </a:r>
            <a:r>
              <a:rPr lang="en-US" sz="2000" dirty="0"/>
              <a:t>.</a:t>
            </a:r>
          </a:p>
          <a:p>
            <a:pPr marL="617220" indent="-342900"/>
            <a:r>
              <a:rPr lang="en-US" sz="2000" dirty="0"/>
              <a:t>It is not hard to show that an equivalent definition of a bipartite graph is a graph where it is possible to color the vertices red or blue so that no two adjacent vertices are the same color.</a:t>
            </a:r>
          </a:p>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3505200" y="5864177"/>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br>
              <a:rPr lang="en-US" dirty="0"/>
            </a:b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Graphs and Graph Isomorphism</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6102632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a:p>
            <a:r>
              <a:rPr lang="en-US" dirty="0"/>
              <a:t>Isomorphism </a:t>
            </a:r>
            <a:r>
              <a:rPr lang="en-US"/>
              <a:t>of Graphs</a:t>
            </a:r>
            <a:endParaRPr lang="en-US" dirty="0"/>
          </a:p>
        </p:txBody>
      </p:sp>
    </p:spTree>
    <p:extLst>
      <p:ext uri="{BB962C8B-B14F-4D97-AF65-F5344CB8AC3E}">
        <p14:creationId xmlns:p14="http://schemas.microsoft.com/office/powerpoint/2010/main" val="918383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
        <p:nvSpPr>
          <p:cNvPr id="3" name="Subtitle 2"/>
          <p:cNvSpPr>
            <a:spLocks noGrp="1"/>
          </p:cNvSpPr>
          <p:nvPr>
            <p:ph type="subTitle" idx="1"/>
          </p:nvPr>
        </p:nvSpPr>
        <p:spPr/>
        <p:txBody>
          <a:bodyPr/>
          <a:lstStyle/>
          <a:p>
            <a:r>
              <a:rPr lang="en-US" dirty="0"/>
              <a:t>Section 9.3</a:t>
            </a:r>
          </a:p>
        </p:txBody>
      </p:sp>
    </p:spTree>
    <p:extLst>
      <p:ext uri="{BB962C8B-B14F-4D97-AF65-F5344CB8AC3E}">
        <p14:creationId xmlns:p14="http://schemas.microsoft.com/office/powerpoint/2010/main" val="2099541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1423419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482391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304800" y="838200"/>
            <a:ext cx="8382000" cy="6019800"/>
          </a:xfrm>
        </p:spPr>
        <p:txBody>
          <a:bodyPr>
            <a:normAutofit fontScale="40000" lnSpcReduction="20000"/>
          </a:bodyPr>
          <a:lstStyle/>
          <a:p>
            <a:pPr indent="0">
              <a:buNone/>
            </a:pPr>
            <a:r>
              <a:rPr lang="en-US" sz="4500" b="1" dirty="0"/>
              <a:t>Example</a:t>
            </a:r>
            <a:r>
              <a:rPr lang="en-US" sz="45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spcBef>
                <a:spcPts val="0"/>
              </a:spcBef>
              <a:buNone/>
            </a:pPr>
            <a:endParaRPr lang="en-US" sz="4500" b="1" dirty="0"/>
          </a:p>
          <a:p>
            <a:pPr indent="0">
              <a:spcBef>
                <a:spcPts val="0"/>
              </a:spcBef>
              <a:buNone/>
            </a:pPr>
            <a:endParaRPr lang="en-US" sz="4500" b="1" dirty="0"/>
          </a:p>
          <a:p>
            <a:pPr indent="0">
              <a:spcBef>
                <a:spcPts val="0"/>
              </a:spcBef>
              <a:buNone/>
            </a:pPr>
            <a:r>
              <a:rPr lang="en-US" sz="4500" b="1" dirty="0"/>
              <a:t>Solution</a:t>
            </a:r>
            <a:r>
              <a:rPr lang="en-US" sz="4500" dirty="0"/>
              <a:t>:  Both graphs have six vertices and seven edges.</a:t>
            </a:r>
          </a:p>
          <a:p>
            <a:pPr indent="0">
              <a:spcBef>
                <a:spcPts val="0"/>
              </a:spcBef>
              <a:buNone/>
            </a:pPr>
            <a:r>
              <a:rPr lang="en-US" sz="4500" dirty="0"/>
              <a:t>They also both have four vertices of degree two and two of degree three. </a:t>
            </a:r>
          </a:p>
          <a:p>
            <a:pPr indent="0">
              <a:spcBef>
                <a:spcPts val="0"/>
              </a:spcBef>
              <a:buNone/>
            </a:pPr>
            <a:r>
              <a:rPr lang="en-US" sz="4500" dirty="0"/>
              <a:t>The </a:t>
            </a:r>
            <a:r>
              <a:rPr lang="en-US" sz="4500" dirty="0" err="1"/>
              <a:t>subgraphs</a:t>
            </a:r>
            <a:r>
              <a:rPr lang="en-US" sz="4500" dirty="0"/>
              <a:t> of </a:t>
            </a:r>
            <a:r>
              <a:rPr lang="en-US" sz="4500" i="1" dirty="0"/>
              <a:t>G</a:t>
            </a:r>
            <a:r>
              <a:rPr lang="en-US" sz="4500" dirty="0"/>
              <a:t> and </a:t>
            </a:r>
            <a:r>
              <a:rPr lang="en-US" sz="4500" i="1" dirty="0"/>
              <a:t>H</a:t>
            </a:r>
            <a:r>
              <a:rPr lang="en-US" sz="4500" dirty="0"/>
              <a:t> consisting of all the vertices of degree two and the edges connecting them are isomorphic. So, it is reasonable to try to find an isomorphism </a:t>
            </a:r>
            <a:r>
              <a:rPr lang="en-US" sz="4500" i="1" dirty="0"/>
              <a:t>f</a:t>
            </a:r>
            <a:r>
              <a:rPr lang="en-US" sz="4500" dirty="0"/>
              <a:t>. </a:t>
            </a:r>
          </a:p>
          <a:p>
            <a:pPr indent="0">
              <a:spcBef>
                <a:spcPts val="0"/>
              </a:spcBef>
              <a:buNone/>
            </a:pPr>
            <a:endParaRPr lang="en-US" sz="4500" dirty="0"/>
          </a:p>
          <a:p>
            <a:pPr indent="0">
              <a:buNone/>
            </a:pPr>
            <a:r>
              <a:rPr lang="en-US" sz="4500" dirty="0"/>
              <a:t>We define an injection </a:t>
            </a:r>
            <a:r>
              <a:rPr lang="en-US" sz="4500" i="1" dirty="0"/>
              <a:t>f </a:t>
            </a:r>
            <a:r>
              <a:rPr lang="en-US" sz="4500" dirty="0"/>
              <a:t>from the vertices of </a:t>
            </a:r>
            <a:r>
              <a:rPr lang="en-US" sz="4500" i="1" dirty="0"/>
              <a:t>G </a:t>
            </a:r>
            <a:r>
              <a:rPr lang="en-US" sz="4500" dirty="0"/>
              <a:t>to the vertices of </a:t>
            </a:r>
            <a:r>
              <a:rPr lang="en-US" sz="4500" i="1" dirty="0"/>
              <a:t>H</a:t>
            </a:r>
            <a:r>
              <a:rPr lang="en-US" sz="4500" dirty="0"/>
              <a:t> that preserves the degree of vertices.   We will determine whether it is an isomorphism.</a:t>
            </a:r>
          </a:p>
          <a:p>
            <a:pPr indent="0">
              <a:buNone/>
            </a:pPr>
            <a:endParaRPr lang="en-US" sz="4500" dirty="0"/>
          </a:p>
          <a:p>
            <a:pPr indent="0">
              <a:spcBef>
                <a:spcPts val="0"/>
              </a:spcBef>
              <a:buNone/>
            </a:pPr>
            <a:r>
              <a:rPr lang="en-US" sz="4500" dirty="0"/>
              <a:t>The function </a:t>
            </a:r>
            <a:r>
              <a:rPr lang="en-US" sz="4500" i="1" dirty="0"/>
              <a:t>f</a:t>
            </a:r>
            <a:r>
              <a:rPr lang="en-US" sz="4500" dirty="0"/>
              <a:t> with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1</a:t>
            </a:r>
            <a:r>
              <a:rPr lang="en-US" sz="4500" dirty="0"/>
              <a:t>) = </a:t>
            </a:r>
            <a:r>
              <a:rPr lang="en-US" sz="4500" i="1" dirty="0"/>
              <a:t>v</a:t>
            </a:r>
            <a:r>
              <a:rPr lang="en-US" sz="4500" baseline="-25000" dirty="0">
                <a:latin typeface="Cambria Math" pitchFamily="18" charset="0"/>
                <a:ea typeface="Cambria Math" pitchFamily="18" charset="0"/>
              </a:rPr>
              <a:t>6</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2</a:t>
            </a:r>
            <a:r>
              <a:rPr lang="en-US" sz="4500" dirty="0"/>
              <a:t>) = </a:t>
            </a:r>
            <a:r>
              <a:rPr lang="en-US" sz="4500" i="1" dirty="0"/>
              <a:t>v</a:t>
            </a:r>
            <a:r>
              <a:rPr lang="en-US" sz="4500" baseline="-25000" dirty="0">
                <a:latin typeface="Cambria Math" pitchFamily="18" charset="0"/>
                <a:ea typeface="Cambria Math" pitchFamily="18" charset="0"/>
              </a:rPr>
              <a:t>3</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3</a:t>
            </a:r>
            <a:r>
              <a:rPr lang="en-US" sz="4500" dirty="0"/>
              <a:t>) = </a:t>
            </a:r>
            <a:r>
              <a:rPr lang="en-US" sz="4500" i="1" dirty="0"/>
              <a:t>v</a:t>
            </a:r>
            <a:r>
              <a:rPr lang="en-US" sz="4500" baseline="-25000" dirty="0">
                <a:latin typeface="Cambria Math" pitchFamily="18" charset="0"/>
                <a:ea typeface="Cambria Math" pitchFamily="18" charset="0"/>
              </a:rPr>
              <a:t>4</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4</a:t>
            </a:r>
            <a:r>
              <a:rPr lang="en-US" sz="4500" dirty="0"/>
              <a:t>) = </a:t>
            </a:r>
            <a:r>
              <a:rPr lang="en-US" sz="4500" i="1" dirty="0"/>
              <a:t>v</a:t>
            </a:r>
            <a:r>
              <a:rPr lang="en-US" sz="4500" baseline="-25000" dirty="0">
                <a:latin typeface="Cambria Math" pitchFamily="18" charset="0"/>
                <a:ea typeface="Cambria Math" pitchFamily="18" charset="0"/>
              </a:rPr>
              <a:t>5</a:t>
            </a:r>
            <a:r>
              <a:rPr lang="en-US" sz="4500" dirty="0"/>
              <a:t> ,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5</a:t>
            </a:r>
            <a:r>
              <a:rPr lang="en-US" sz="4500" dirty="0"/>
              <a:t>) = </a:t>
            </a:r>
            <a:r>
              <a:rPr lang="en-US" sz="4500" i="1" dirty="0"/>
              <a:t>v</a:t>
            </a:r>
            <a:r>
              <a:rPr lang="en-US" sz="4500" baseline="-25000" dirty="0">
                <a:latin typeface="Cambria Math" pitchFamily="18" charset="0"/>
                <a:ea typeface="Cambria Math" pitchFamily="18" charset="0"/>
              </a:rPr>
              <a:t>1</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6</a:t>
            </a:r>
            <a:r>
              <a:rPr lang="en-US" sz="4500" dirty="0"/>
              <a:t>) = </a:t>
            </a:r>
            <a:r>
              <a:rPr lang="en-US" sz="4500" i="1" dirty="0"/>
              <a:t>v</a:t>
            </a:r>
            <a:r>
              <a:rPr lang="en-US" sz="4500" baseline="-25000" dirty="0">
                <a:latin typeface="Cambria Math" pitchFamily="18" charset="0"/>
                <a:ea typeface="Cambria Math" pitchFamily="18" charset="0"/>
              </a:rPr>
              <a:t>2</a:t>
            </a:r>
            <a:r>
              <a:rPr lang="en-US" sz="4500" dirty="0"/>
              <a:t>  is a one-to-one correspondence between </a:t>
            </a:r>
            <a:r>
              <a:rPr lang="en-US" sz="4500" i="1" dirty="0"/>
              <a:t>G</a:t>
            </a:r>
            <a:r>
              <a:rPr lang="en-US" sz="4500" dirty="0"/>
              <a:t> and </a:t>
            </a:r>
            <a:r>
              <a:rPr lang="en-US" sz="4500" i="1" dirty="0"/>
              <a:t>H</a:t>
            </a:r>
            <a:r>
              <a:rPr lang="en-US" sz="4500" dirty="0"/>
              <a:t>. Showing that this correspondence preserves edges is straightforward, so we will omit the details here.  Because </a:t>
            </a:r>
            <a:r>
              <a:rPr lang="en-US" sz="4500" i="1" dirty="0"/>
              <a:t>f</a:t>
            </a:r>
            <a:r>
              <a:rPr lang="en-US" sz="4500" dirty="0"/>
              <a:t> is an isomorphism, it follows that </a:t>
            </a:r>
            <a:r>
              <a:rPr lang="en-US" sz="4500" i="1" dirty="0"/>
              <a:t>G</a:t>
            </a:r>
            <a:r>
              <a:rPr lang="en-US" sz="4500" dirty="0"/>
              <a:t> and </a:t>
            </a:r>
            <a:r>
              <a:rPr lang="en-US" sz="4500" i="1" dirty="0"/>
              <a:t>H</a:t>
            </a:r>
            <a:r>
              <a:rPr lang="en-US" sz="45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40324"/>
            <a:ext cx="8839200" cy="1676400"/>
          </a:xfrm>
          <a:prstGeom prst="rect">
            <a:avLst/>
          </a:prstGeom>
        </p:spPr>
      </p:pic>
    </p:spTree>
    <p:extLst>
      <p:ext uri="{BB962C8B-B14F-4D97-AF65-F5344CB8AC3E}">
        <p14:creationId xmlns:p14="http://schemas.microsoft.com/office/powerpoint/2010/main" val="11151174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217103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Representing Relations using Matrices</a:t>
            </a:r>
          </a:p>
          <a:p>
            <a:r>
              <a:rPr lang="en-US" dirty="0"/>
              <a:t>Representing Relations using Digraphs</a:t>
            </a:r>
          </a:p>
        </p:txBody>
      </p:sp>
    </p:spTree>
    <p:extLst>
      <p:ext uri="{BB962C8B-B14F-4D97-AF65-F5344CB8AC3E}">
        <p14:creationId xmlns:p14="http://schemas.microsoft.com/office/powerpoint/2010/main" val="247028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5209384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67506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0980905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35933614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
        <p:nvSpPr>
          <p:cNvPr id="5" name="TextBox 4"/>
          <p:cNvSpPr txBox="1"/>
          <p:nvPr/>
        </p:nvSpPr>
        <p:spPr>
          <a:xfrm>
            <a:off x="4114800" y="5664621"/>
            <a:ext cx="4419600"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terminology  is readily extended to directed graphs. (</a:t>
            </a:r>
            <a:r>
              <a:rPr kumimoji="0" lang="en-US" sz="1800" b="0" i="1" u="none" strike="noStrike" kern="1200" cap="none" spc="0" normalizeH="0" baseline="0" noProof="0" dirty="0">
                <a:ln>
                  <a:noFill/>
                </a:ln>
                <a:solidFill>
                  <a:prstClr val="black"/>
                </a:solidFill>
                <a:effectLst/>
                <a:uLnTx/>
                <a:uFillTx/>
                <a:latin typeface="Constantia"/>
                <a:ea typeface="+mn-ea"/>
                <a:cs typeface="+mn-cs"/>
              </a:rPr>
              <a:t>see text</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40795336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76200" y="914400"/>
            <a:ext cx="9067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a:t>
            </a:r>
            <a:r>
              <a:rPr lang="en-US" sz="2400" dirty="0" err="1"/>
              <a:t>subgraph</a:t>
            </a:r>
            <a:r>
              <a:rPr lang="en-US" sz="2400" dirty="0"/>
              <a:t>.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495800"/>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2226981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966517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196347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Matrices</a:t>
            </a:r>
          </a:p>
        </p:txBody>
      </p:sp>
      <p:sp>
        <p:nvSpPr>
          <p:cNvPr id="3" name="Content Placeholder 2"/>
          <p:cNvSpPr>
            <a:spLocks noGrp="1"/>
          </p:cNvSpPr>
          <p:nvPr>
            <p:ph idx="1"/>
          </p:nvPr>
        </p:nvSpPr>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971800" y="4572000"/>
            <a:ext cx="2760345" cy="609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550521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453183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17092538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77500" lnSpcReduction="20000"/>
          </a:bodyPr>
          <a:lstStyle/>
          <a:p>
            <a:pPr indent="0">
              <a:buNone/>
            </a:pPr>
            <a:r>
              <a:rPr lang="en-US" b="1" dirty="0"/>
              <a:t>Definition</a:t>
            </a:r>
            <a:r>
              <a:rPr lang="en-US" dirty="0"/>
              <a:t>: A simple path in a graph </a:t>
            </a:r>
            <a:r>
              <a:rPr lang="en-US" i="1" dirty="0"/>
              <a:t>G</a:t>
            </a:r>
            <a:r>
              <a:rPr lang="en-US" dirty="0"/>
              <a:t> that passes through every vertex exactly once is called a </a:t>
            </a:r>
            <a:r>
              <a:rPr lang="en-US" i="1" dirty="0"/>
              <a:t>Hamilton path</a:t>
            </a:r>
            <a:r>
              <a:rPr lang="en-US" dirty="0"/>
              <a:t>, and a simple circuit in a graph </a:t>
            </a:r>
            <a:r>
              <a:rPr lang="en-US" i="1" dirty="0"/>
              <a:t>G </a:t>
            </a:r>
            <a:r>
              <a:rPr lang="en-US" dirty="0"/>
              <a:t>that passes through every vertex exactly once is called a </a:t>
            </a:r>
            <a:r>
              <a:rPr lang="en-US" i="1" dirty="0"/>
              <a:t>Hamilton circuit.  </a:t>
            </a:r>
          </a:p>
          <a:p>
            <a:pPr indent="0">
              <a:buNone/>
            </a:pPr>
            <a:endParaRPr lang="en-US" i="1" dirty="0"/>
          </a:p>
          <a:p>
            <a:pPr indent="0">
              <a:buNone/>
            </a:pPr>
            <a:r>
              <a:rPr lang="en-US" dirty="0"/>
              <a:t>That is, a simple path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in the graph </a:t>
            </a:r>
            <a:r>
              <a:rPr lang="en-US" i="1" dirty="0"/>
              <a:t>G</a:t>
            </a:r>
            <a:r>
              <a:rPr lang="en-US" dirty="0"/>
              <a:t> = (</a:t>
            </a:r>
            <a:r>
              <a:rPr lang="en-US" i="1" dirty="0"/>
              <a:t>V</a:t>
            </a:r>
            <a:r>
              <a:rPr lang="en-US" dirty="0"/>
              <a:t>, </a:t>
            </a:r>
            <a:r>
              <a:rPr lang="en-US" i="1" dirty="0"/>
              <a:t>E</a:t>
            </a:r>
            <a:r>
              <a:rPr lang="en-US" dirty="0"/>
              <a:t>) is called a Hamilton path if </a:t>
            </a:r>
            <a:r>
              <a:rPr lang="en-US" i="1" dirty="0"/>
              <a:t>V</a:t>
            </a:r>
            <a:r>
              <a:rPr lang="en-US" dirty="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 and </a:t>
            </a:r>
            <a:r>
              <a:rPr lang="en-US" i="1" dirty="0"/>
              <a:t>x</a:t>
            </a:r>
            <a:r>
              <a:rPr lang="en-US" i="1" baseline="-25000" dirty="0"/>
              <a:t>i</a:t>
            </a:r>
            <a:r>
              <a:rPr lang="en-US" i="1" dirty="0"/>
              <a:t> ≠</a:t>
            </a:r>
            <a:r>
              <a:rPr lang="en-US" dirty="0"/>
              <a:t> </a:t>
            </a:r>
            <a:r>
              <a:rPr lang="en-US" i="1" dirty="0" err="1"/>
              <a:t>x</a:t>
            </a:r>
            <a:r>
              <a:rPr lang="en-US" i="1" baseline="-25000" dirty="0" err="1"/>
              <a:t>j</a:t>
            </a:r>
            <a:r>
              <a:rPr lang="en-US" dirty="0"/>
              <a:t> for  </a:t>
            </a:r>
            <a:r>
              <a:rPr lang="en-US" dirty="0">
                <a:latin typeface="Cambria Math" pitchFamily="18" charset="0"/>
                <a:ea typeface="Cambria Math" pitchFamily="18" charset="0"/>
              </a:rPr>
              <a:t>0≤</a:t>
            </a:r>
            <a:r>
              <a:rPr lang="en-US" dirty="0"/>
              <a:t> </a:t>
            </a:r>
            <a:r>
              <a:rPr lang="en-US" i="1" dirty="0" err="1"/>
              <a:t>i</a:t>
            </a:r>
            <a:r>
              <a:rPr lang="en-US" dirty="0"/>
              <a:t> &lt; </a:t>
            </a:r>
            <a:r>
              <a:rPr lang="en-US" i="1" dirty="0"/>
              <a:t>j</a:t>
            </a:r>
            <a:r>
              <a:rPr lang="en-US" dirty="0"/>
              <a:t> </a:t>
            </a:r>
            <a:r>
              <a:rPr lang="en-US" dirty="0">
                <a:latin typeface="Cambria Math" pitchFamily="18" charset="0"/>
                <a:ea typeface="Cambria Math" pitchFamily="18" charset="0"/>
              </a:rPr>
              <a:t>≤ </a:t>
            </a:r>
            <a:r>
              <a:rPr lang="en-US" i="1" dirty="0"/>
              <a:t>n</a:t>
            </a:r>
            <a:r>
              <a:rPr lang="en-US" dirty="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a:t>
            </a:r>
            <a:r>
              <a:rPr lang="en-US" i="1" dirty="0"/>
              <a:t> x</a:t>
            </a:r>
            <a:r>
              <a:rPr lang="en-US" baseline="-25000" dirty="0">
                <a:latin typeface="Cambria Math" pitchFamily="18" charset="0"/>
                <a:ea typeface="Cambria Math" pitchFamily="18" charset="0"/>
              </a:rPr>
              <a:t>0                         </a:t>
            </a:r>
            <a:r>
              <a:rPr lang="en-US" dirty="0"/>
              <a:t>(with </a:t>
            </a:r>
            <a:r>
              <a:rPr lang="en-US" i="1" dirty="0"/>
              <a:t>n</a:t>
            </a:r>
            <a:r>
              <a:rPr lang="en-US" dirty="0"/>
              <a:t> &gt; </a:t>
            </a:r>
            <a:r>
              <a:rPr lang="en-US" dirty="0">
                <a:latin typeface="Cambria Math" pitchFamily="18" charset="0"/>
                <a:ea typeface="Cambria Math" pitchFamily="18" charset="0"/>
              </a:rPr>
              <a:t>0</a:t>
            </a:r>
            <a:r>
              <a:rPr lang="en-US" dirty="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is a Hamilton path.</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420843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505200" y="4648201"/>
            <a:ext cx="1927860" cy="912495"/>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Hamilton Paths and Circuits (</a:t>
            </a:r>
            <a:r>
              <a:rPr lang="en-US" i="1" dirty="0"/>
              <a:t>continued</a:t>
            </a:r>
            <a:r>
              <a:rPr lang="en-US" dirty="0"/>
              <a:t>)</a:t>
            </a:r>
          </a:p>
        </p:txBody>
      </p:sp>
      <p:sp>
        <p:nvSpPr>
          <p:cNvPr id="3" name="Content Placeholder 2"/>
          <p:cNvSpPr>
            <a:spLocks noGrp="1"/>
          </p:cNvSpPr>
          <p:nvPr>
            <p:ph idx="1"/>
          </p:nvPr>
        </p:nvSpPr>
        <p:spPr/>
        <p:txBody>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r>
              <a:rPr lang="en-US" b="1" dirty="0"/>
              <a:t>Solution</a:t>
            </a:r>
            <a:r>
              <a:rPr lang="en-US" dirty="0"/>
              <a:t>: </a:t>
            </a: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19400"/>
            <a:ext cx="6858000" cy="938022"/>
          </a:xfrm>
          <a:prstGeom prst="rect">
            <a:avLst/>
          </a:prstGeom>
        </p:spPr>
      </p:pic>
    </p:spTree>
    <p:extLst>
      <p:ext uri="{BB962C8B-B14F-4D97-AF65-F5344CB8AC3E}">
        <p14:creationId xmlns:p14="http://schemas.microsoft.com/office/powerpoint/2010/main" val="39301481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1963797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21741243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35269967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8894343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21280203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4190401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13447082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22038179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endParaRPr lang="en-US" dirty="0"/>
          </a:p>
          <a:p>
            <a:endParaRPr lang="en-US" dirty="0"/>
          </a:p>
          <a:p>
            <a:endParaRPr lang="en-US"/>
          </a:p>
          <a:p>
            <a:r>
              <a:rPr lang="en-US"/>
              <a:t>Relations </a:t>
            </a:r>
            <a:r>
              <a:rPr lang="en-US" dirty="0"/>
              <a:t>and Their Properties</a:t>
            </a:r>
          </a:p>
          <a:p>
            <a:r>
              <a:rPr lang="en-US" dirty="0"/>
              <a:t>Representing Relations</a:t>
            </a:r>
          </a:p>
          <a:p>
            <a:r>
              <a:rPr lang="en-US" dirty="0"/>
              <a:t>Equivalence Relations</a:t>
            </a:r>
          </a:p>
          <a:p>
            <a:pPr lvl="1">
              <a:buNone/>
            </a:pPr>
            <a:endParaRPr lang="en-US" dirty="0"/>
          </a:p>
          <a:p>
            <a:endParaRPr lang="en-US" dirty="0"/>
          </a:p>
          <a:p>
            <a:pPr lvl="1">
              <a:buNone/>
            </a:pPr>
            <a:endParaRPr lang="en-US" dirty="0"/>
          </a:p>
          <a:p>
            <a:endParaRPr lang="en-US" dirty="0"/>
          </a:p>
        </p:txBody>
      </p:sp>
    </p:spTree>
    <p:extLst>
      <p:ext uri="{BB962C8B-B14F-4D97-AF65-F5344CB8AC3E}">
        <p14:creationId xmlns:p14="http://schemas.microsoft.com/office/powerpoint/2010/main" val="61895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 (</a:t>
            </a:r>
            <a:r>
              <a:rPr lang="en-US" i="1" dirty="0"/>
              <a:t>cont.</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dirty="0"/>
              <a:t>} and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5</a:t>
            </a:r>
            <a:r>
              <a:rPr lang="en-US" dirty="0"/>
              <a:t>}. Which ordered pairs are in the relation </a:t>
            </a:r>
            <a:r>
              <a:rPr lang="en-US" i="1" dirty="0"/>
              <a:t>R</a:t>
            </a:r>
            <a:r>
              <a:rPr lang="en-US" dirty="0"/>
              <a:t> represented by the matrix</a:t>
            </a:r>
          </a:p>
          <a:p>
            <a:pPr>
              <a:buNone/>
            </a:pPr>
            <a:endParaRPr lang="en-US" dirty="0"/>
          </a:p>
          <a:p>
            <a:pPr>
              <a:buNone/>
            </a:pPr>
            <a:endParaRPr lang="en-US" dirty="0"/>
          </a:p>
          <a:p>
            <a:pPr>
              <a:buNone/>
            </a:pPr>
            <a:endParaRPr lang="en-US" dirty="0"/>
          </a:p>
          <a:p>
            <a:pPr>
              <a:buNone/>
            </a:pPr>
            <a:r>
              <a:rPr lang="en-US" b="1" dirty="0"/>
              <a:t>    Solution: </a:t>
            </a:r>
            <a:r>
              <a:rPr lang="en-US" dirty="0"/>
              <a:t>Because </a:t>
            </a:r>
            <a:r>
              <a:rPr lang="en-US" i="1" dirty="0"/>
              <a:t>R</a:t>
            </a:r>
            <a:r>
              <a:rPr lang="en-US" dirty="0"/>
              <a:t>  consists of those ordered pairs (</a:t>
            </a:r>
            <a:r>
              <a:rPr lang="en-US" i="1" dirty="0" err="1"/>
              <a:t>a</a:t>
            </a:r>
            <a:r>
              <a:rPr lang="en-US" i="1" baseline="-25000" dirty="0" err="1"/>
              <a:t>i</a:t>
            </a:r>
            <a:r>
              <a:rPr lang="en-US" dirty="0" err="1"/>
              <a:t>,</a:t>
            </a:r>
            <a:r>
              <a:rPr lang="en-US" i="1" dirty="0" err="1"/>
              <a:t>b</a:t>
            </a:r>
            <a:r>
              <a:rPr lang="en-US" i="1" baseline="-25000" dirty="0" err="1"/>
              <a:t>j</a:t>
            </a:r>
            <a:r>
              <a:rPr lang="en-US" dirty="0"/>
              <a:t>) with </a:t>
            </a:r>
            <a:r>
              <a:rPr lang="en-US" i="1" dirty="0" err="1"/>
              <a:t>m</a:t>
            </a:r>
            <a:r>
              <a:rPr lang="en-US" i="1" baseline="-25000" dirty="0" err="1"/>
              <a:t>ij</a:t>
            </a:r>
            <a:r>
              <a:rPr lang="en-US" dirty="0"/>
              <a:t> = </a:t>
            </a:r>
            <a:r>
              <a:rPr lang="en-US" dirty="0">
                <a:latin typeface="Cambria Math" pitchFamily="18" charset="0"/>
                <a:ea typeface="Cambria Math" pitchFamily="18" charset="0"/>
              </a:rPr>
              <a:t>1</a:t>
            </a:r>
            <a:r>
              <a:rPr lang="en-US" dirty="0"/>
              <a:t>, it follows that:</a:t>
            </a:r>
          </a:p>
          <a:p>
            <a:pPr>
              <a:buNone/>
            </a:pPr>
            <a:endParaRPr lang="en-US" dirty="0"/>
          </a:p>
          <a:p>
            <a:pPr>
              <a:buNone/>
            </a:pPr>
            <a:r>
              <a:rPr lang="en-US" sz="2000" i="1" dirty="0"/>
              <a:t>          R </a:t>
            </a:r>
            <a:r>
              <a:rPr lang="en-US" sz="2000" dirty="0"/>
              <a:t>= {(</a:t>
            </a:r>
            <a:r>
              <a:rPr lang="en-US" sz="2000" i="1" dirty="0"/>
              <a:t>a</a:t>
            </a:r>
            <a:r>
              <a:rPr lang="en-US" sz="2000" baseline="-25000" dirty="0">
                <a:latin typeface="Cambria Math" pitchFamily="18" charset="0"/>
                <a:ea typeface="Cambria Math" pitchFamily="18" charset="0"/>
              </a:rPr>
              <a:t>1</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2</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1</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4</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1</a:t>
            </a:r>
            <a:r>
              <a:rPr lang="en-US" sz="2000" dirty="0"/>
              <a:t>), {(</a:t>
            </a:r>
            <a:r>
              <a:rPr lang="en-US" sz="2000" i="1" dirty="0"/>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5</a:t>
            </a:r>
            <a:r>
              <a:rPr lang="en-US" sz="2000" dirty="0"/>
              <a:t>)}. </a:t>
            </a:r>
          </a:p>
        </p:txBody>
      </p:sp>
      <p:pic>
        <p:nvPicPr>
          <p:cNvPr id="6" name="Picture 5" descr="addin_tmp.png"/>
          <p:cNvPicPr>
            <a:picLocks noChangeAspect="1"/>
          </p:cNvPicPr>
          <p:nvPr>
            <p:custDataLst>
              <p:tags r:id="rId1"/>
            </p:custDataLst>
          </p:nvPr>
        </p:nvPicPr>
        <p:blipFill>
          <a:blip r:embed="rId3" cstate="print"/>
          <a:stretch>
            <a:fillRect/>
          </a:stretch>
        </p:blipFill>
        <p:spPr>
          <a:xfrm>
            <a:off x="3505200" y="3124200"/>
            <a:ext cx="3082290" cy="912495"/>
          </a:xfrm>
          <a:prstGeom prst="rect">
            <a:avLst/>
          </a:prstGeom>
        </p:spPr>
      </p:pic>
    </p:spTree>
    <p:extLst>
      <p:ext uri="{BB962C8B-B14F-4D97-AF65-F5344CB8AC3E}">
        <p14:creationId xmlns:p14="http://schemas.microsoft.com/office/powerpoint/2010/main" val="11337281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p(v)</a:t>
            </a: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30488" y="1017588"/>
            <a:ext cx="7334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p(w)</a:t>
            </a:r>
          </a:p>
        </p:txBody>
      </p:sp>
      <p:sp>
        <p:nvSpPr>
          <p:cNvPr id="126992" name="Text Box 83"/>
          <p:cNvSpPr txBox="1">
            <a:spLocks noChangeArrowheads="1"/>
          </p:cNvSpPr>
          <p:nvPr/>
        </p:nvSpPr>
        <p:spPr bwMode="auto">
          <a:xfrm>
            <a:off x="3306763" y="1017588"/>
            <a:ext cx="6778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p(x)</a:t>
            </a:r>
          </a:p>
        </p:txBody>
      </p:sp>
      <p:sp>
        <p:nvSpPr>
          <p:cNvPr id="126993" name="Text Box 84"/>
          <p:cNvSpPr txBox="1">
            <a:spLocks noChangeArrowheads="1"/>
          </p:cNvSpPr>
          <p:nvPr/>
        </p:nvSpPr>
        <p:spPr bwMode="auto">
          <a:xfrm>
            <a:off x="3946525" y="1017588"/>
            <a:ext cx="67786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p(y)</a:t>
            </a:r>
          </a:p>
        </p:txBody>
      </p:sp>
      <p:sp>
        <p:nvSpPr>
          <p:cNvPr id="126994" name="Text Box 85"/>
          <p:cNvSpPr txBox="1">
            <a:spLocks noChangeArrowheads="1"/>
          </p:cNvSpPr>
          <p:nvPr/>
        </p:nvSpPr>
        <p:spPr bwMode="auto">
          <a:xfrm>
            <a:off x="4578350" y="1022350"/>
            <a:ext cx="6635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p(z)</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
        <p:nvSpPr>
          <p:cNvPr id="13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201</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13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Tree>
    <p:extLst>
      <p:ext uri="{BB962C8B-B14F-4D97-AF65-F5344CB8AC3E}">
        <p14:creationId xmlns:p14="http://schemas.microsoft.com/office/powerpoint/2010/main" val="5667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2500313" y="1497013"/>
            <a:ext cx="1169987"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D(v),p(v)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3667125" y="1501775"/>
            <a:ext cx="1284288"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D(w),p(w)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057775" y="1497013"/>
            <a:ext cx="116998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D(x),p(x)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353175" y="1501775"/>
            <a:ext cx="1169988"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D(y),p(y)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7605713" y="1516063"/>
            <a:ext cx="1169987" cy="186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D(z),p(z)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94"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202</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95"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
        <p:nvSpPr>
          <p:cNvPr id="96" name="TextBox 1"/>
          <p:cNvSpPr txBox="1">
            <a:spLocks noChangeArrowheads="1"/>
          </p:cNvSpPr>
          <p:nvPr/>
        </p:nvSpPr>
        <p:spPr bwMode="auto">
          <a:xfrm>
            <a:off x="339826" y="6198762"/>
            <a:ext cx="450716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rPr>
              <a:t>ttp://gaia.cs.umass.edu/kurose_ross/interactive/</a:t>
            </a:r>
          </a:p>
        </p:txBody>
      </p:sp>
    </p:spTree>
    <p:extLst>
      <p:ext uri="{BB962C8B-B14F-4D97-AF65-F5344CB8AC3E}">
        <p14:creationId xmlns:p14="http://schemas.microsoft.com/office/powerpoint/2010/main" val="145768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582992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14459856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890700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of Relations on Sets</a:t>
            </a:r>
          </a:p>
        </p:txBody>
      </p:sp>
      <p:sp>
        <p:nvSpPr>
          <p:cNvPr id="3" name="Content Placeholder 2"/>
          <p:cNvSpPr>
            <a:spLocks noGrp="1"/>
          </p:cNvSpPr>
          <p:nvPr>
            <p:ph idx="1"/>
          </p:nvPr>
        </p:nvSpPr>
        <p:spPr/>
        <p:txBody>
          <a:bodyPr/>
          <a:lstStyle/>
          <a:p>
            <a:r>
              <a:rPr lang="en-US" dirty="0"/>
              <a:t>If </a:t>
            </a:r>
            <a:r>
              <a:rPr lang="en-US" i="1" dirty="0"/>
              <a:t>R</a:t>
            </a:r>
            <a:r>
              <a:rPr lang="en-US" dirty="0"/>
              <a:t> is a reflexive relation, all the elements on the main diagonal of </a:t>
            </a:r>
            <a:r>
              <a:rPr lang="en-US" i="1" dirty="0"/>
              <a:t>M</a:t>
            </a:r>
            <a:r>
              <a:rPr lang="en-US" i="1" baseline="-25000" dirty="0"/>
              <a:t>R</a:t>
            </a:r>
            <a:r>
              <a:rPr lang="en-US" dirty="0"/>
              <a:t> are equal to </a:t>
            </a:r>
            <a:r>
              <a:rPr lang="en-US" dirty="0">
                <a:latin typeface="Cambria Math" pitchFamily="18" charset="0"/>
                <a:ea typeface="Cambria Math" pitchFamily="18" charset="0"/>
              </a:rPr>
              <a:t>1</a:t>
            </a:r>
            <a:r>
              <a:rPr lang="en-US" dirty="0"/>
              <a:t>.</a:t>
            </a:r>
          </a:p>
          <a:p>
            <a:endParaRPr lang="en-US" dirty="0"/>
          </a:p>
          <a:p>
            <a:pPr>
              <a:buNone/>
            </a:pPr>
            <a:endParaRPr lang="en-US" dirty="0"/>
          </a:p>
          <a:p>
            <a:r>
              <a:rPr lang="en-US" dirty="0"/>
              <a:t> </a:t>
            </a:r>
            <a:r>
              <a:rPr lang="en-US" i="1" dirty="0"/>
              <a:t>R</a:t>
            </a:r>
            <a:r>
              <a:rPr lang="en-US" dirty="0"/>
              <a:t> is a symmetric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1 </a:t>
            </a:r>
            <a:r>
              <a:rPr lang="en-US" dirty="0"/>
              <a:t>whenever </a:t>
            </a:r>
            <a:r>
              <a:rPr lang="en-US" i="1" dirty="0" err="1"/>
              <a:t>m</a:t>
            </a:r>
            <a:r>
              <a:rPr lang="en-US" i="1" baseline="-25000" dirty="0" err="1"/>
              <a:t>ji</a:t>
            </a:r>
            <a:r>
              <a:rPr lang="en-US" dirty="0"/>
              <a:t> = </a:t>
            </a:r>
            <a:r>
              <a:rPr lang="en-US" dirty="0">
                <a:latin typeface="Cambria Math" pitchFamily="18" charset="0"/>
                <a:ea typeface="Cambria Math" pitchFamily="18" charset="0"/>
              </a:rPr>
              <a:t>1</a:t>
            </a:r>
            <a:r>
              <a:rPr lang="en-US" dirty="0"/>
              <a:t>. </a:t>
            </a:r>
            <a:r>
              <a:rPr lang="en-US" i="1" dirty="0"/>
              <a:t>R</a:t>
            </a:r>
            <a:r>
              <a:rPr lang="en-US" dirty="0"/>
              <a:t> is an </a:t>
            </a:r>
            <a:r>
              <a:rPr lang="en-US" dirty="0" err="1"/>
              <a:t>antisymmetric</a:t>
            </a:r>
            <a:r>
              <a:rPr lang="en-US" dirty="0"/>
              <a:t>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0  or </a:t>
            </a:r>
            <a:r>
              <a:rPr lang="en-US" i="1" dirty="0" err="1"/>
              <a:t>m</a:t>
            </a:r>
            <a:r>
              <a:rPr lang="en-US" i="1" baseline="-25000" dirty="0" err="1"/>
              <a:t>ji</a:t>
            </a:r>
            <a:r>
              <a:rPr lang="en-US" dirty="0"/>
              <a:t> = </a:t>
            </a:r>
            <a:r>
              <a:rPr lang="en-US" dirty="0">
                <a:latin typeface="Cambria Math" pitchFamily="18" charset="0"/>
                <a:ea typeface="Cambria Math" pitchFamily="18" charset="0"/>
              </a:rPr>
              <a:t>0 when  </a:t>
            </a:r>
            <a:r>
              <a:rPr lang="en-US" i="1" dirty="0" err="1">
                <a:ea typeface="Cambria Math" pitchFamily="18" charset="0"/>
              </a:rPr>
              <a:t>i</a:t>
            </a:r>
            <a:r>
              <a:rPr lang="en-US" dirty="0">
                <a:latin typeface="Cambria Math"/>
                <a:ea typeface="Cambria Math"/>
              </a:rPr>
              <a:t>≠</a:t>
            </a:r>
            <a:r>
              <a:rPr lang="en-US" i="1" dirty="0">
                <a:ea typeface="Cambria Math" pitchFamily="18" charset="0"/>
              </a:rPr>
              <a:t> j</a:t>
            </a:r>
            <a:r>
              <a:rPr lang="en-US" dirty="0"/>
              <a:t>. </a:t>
            </a:r>
          </a:p>
          <a:p>
            <a:endParaRPr lang="en-US" dirty="0"/>
          </a:p>
        </p:txBody>
      </p:sp>
      <p:pic>
        <p:nvPicPr>
          <p:cNvPr id="4" name="Content Placeholder 3" descr="0803.jpg"/>
          <p:cNvPicPr>
            <a:picLocks noChangeAspect="1"/>
          </p:cNvPicPr>
          <p:nvPr/>
        </p:nvPicPr>
        <p:blipFill>
          <a:blip r:embed="rId2" cstate="print"/>
          <a:stretch>
            <a:fillRect/>
          </a:stretch>
        </p:blipFill>
        <p:spPr>
          <a:xfrm>
            <a:off x="6172200" y="2667000"/>
            <a:ext cx="819150" cy="832104"/>
          </a:xfrm>
          <a:prstGeom prst="rect">
            <a:avLst/>
          </a:prstGeom>
        </p:spPr>
      </p:pic>
      <p:pic>
        <p:nvPicPr>
          <p:cNvPr id="5" name="Content Placeholder 5" descr="0804.jpg"/>
          <p:cNvPicPr>
            <a:picLocks noChangeAspect="1"/>
          </p:cNvPicPr>
          <p:nvPr/>
        </p:nvPicPr>
        <p:blipFill>
          <a:blip r:embed="rId3" cstate="print"/>
          <a:stretch>
            <a:fillRect/>
          </a:stretch>
        </p:blipFill>
        <p:spPr>
          <a:xfrm>
            <a:off x="5638800" y="5334000"/>
            <a:ext cx="1937004" cy="976122"/>
          </a:xfrm>
          <a:prstGeom prst="rect">
            <a:avLst/>
          </a:prstGeom>
        </p:spPr>
      </p:pic>
    </p:spTree>
    <p:extLst>
      <p:ext uri="{BB962C8B-B14F-4D97-AF65-F5344CB8AC3E}">
        <p14:creationId xmlns:p14="http://schemas.microsoft.com/office/powerpoint/2010/main" val="4023844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28859131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37942574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18840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37298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4113941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a:t>
            </a:r>
            <a:r>
              <a:rPr lang="en-US" sz="9600" dirty="0" err="1"/>
              <a:t>Cayley</a:t>
            </a:r>
            <a:r>
              <a:rPr lang="en-US" sz="9600" dirty="0"/>
              <a:t>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Arthur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Cayley</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1821-1895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402791686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427806142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30460994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23075016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98789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Relation on a Set</a:t>
            </a:r>
          </a:p>
        </p:txBody>
      </p:sp>
      <p:sp>
        <p:nvSpPr>
          <p:cNvPr id="7" name="Content Placeholder 6"/>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Suppose that the relation </a:t>
            </a:r>
            <a:r>
              <a:rPr lang="en-US" i="1" dirty="0"/>
              <a:t>R</a:t>
            </a:r>
            <a:r>
              <a:rPr lang="en-US" dirty="0"/>
              <a:t> on a set is represented by the matrix</a:t>
            </a:r>
          </a:p>
          <a:p>
            <a:pPr>
              <a:buNone/>
            </a:pPr>
            <a:endParaRPr lang="en-US" dirty="0"/>
          </a:p>
          <a:p>
            <a:pPr>
              <a:buNone/>
            </a:pPr>
            <a:endParaRPr lang="en-US" dirty="0"/>
          </a:p>
          <a:p>
            <a:pPr>
              <a:buNone/>
            </a:pPr>
            <a:r>
              <a:rPr lang="en-US" dirty="0"/>
              <a:t>   Is </a:t>
            </a:r>
            <a:r>
              <a:rPr lang="en-US" i="1" dirty="0"/>
              <a:t>R</a:t>
            </a:r>
            <a:r>
              <a:rPr lang="en-US" dirty="0"/>
              <a:t> reflexive, symmetric, and/or </a:t>
            </a:r>
            <a:r>
              <a:rPr lang="en-US" dirty="0" err="1"/>
              <a:t>antisymmetric</a:t>
            </a:r>
            <a:r>
              <a:rPr lang="en-US" dirty="0"/>
              <a:t>?</a:t>
            </a:r>
          </a:p>
          <a:p>
            <a:pPr>
              <a:buNone/>
            </a:pPr>
            <a:r>
              <a:rPr lang="en-US" b="1" dirty="0"/>
              <a:t>   Solution</a:t>
            </a:r>
            <a:r>
              <a:rPr lang="en-US" dirty="0"/>
              <a:t>: Because all the diagonal elements are equal to</a:t>
            </a:r>
            <a:r>
              <a:rPr lang="en-US" dirty="0">
                <a:latin typeface="Cambria Math" pitchFamily="18" charset="0"/>
                <a:ea typeface="Cambria Math" pitchFamily="18" charset="0"/>
              </a:rPr>
              <a:t> 1</a:t>
            </a:r>
            <a:r>
              <a:rPr lang="en-US" dirty="0"/>
              <a:t>, </a:t>
            </a:r>
            <a:r>
              <a:rPr lang="en-US" i="1" dirty="0"/>
              <a:t>R</a:t>
            </a:r>
            <a:r>
              <a:rPr lang="en-US" dirty="0"/>
              <a:t> is reflexive. Because </a:t>
            </a:r>
            <a:r>
              <a:rPr lang="en-US" i="1" dirty="0"/>
              <a:t>M</a:t>
            </a:r>
            <a:r>
              <a:rPr lang="en-US" i="1" baseline="-25000" dirty="0"/>
              <a:t>R</a:t>
            </a:r>
            <a:r>
              <a:rPr lang="en-US" dirty="0"/>
              <a:t> is symmetric, </a:t>
            </a:r>
            <a:r>
              <a:rPr lang="en-US" i="1" dirty="0"/>
              <a:t>R</a:t>
            </a:r>
            <a:r>
              <a:rPr lang="en-US" dirty="0"/>
              <a:t> is symmetric and not </a:t>
            </a:r>
            <a:r>
              <a:rPr lang="en-US" dirty="0" err="1"/>
              <a:t>antisymmetric</a:t>
            </a:r>
            <a:r>
              <a:rPr lang="en-US" dirty="0"/>
              <a:t> because both </a:t>
            </a:r>
            <a:r>
              <a:rPr lang="en-US" i="1" dirty="0"/>
              <a:t>m</a:t>
            </a:r>
            <a:r>
              <a:rPr lang="en-US" baseline="-25000" dirty="0">
                <a:latin typeface="Cambria" pitchFamily="18" charset="0"/>
              </a:rPr>
              <a:t>1,2</a:t>
            </a:r>
            <a:r>
              <a:rPr lang="en-US" dirty="0"/>
              <a:t> and </a:t>
            </a:r>
            <a:r>
              <a:rPr lang="en-US" i="1" dirty="0"/>
              <a:t>m</a:t>
            </a:r>
            <a:r>
              <a:rPr lang="en-US" baseline="-25000" dirty="0">
                <a:latin typeface="Cambria Math" pitchFamily="18" charset="0"/>
                <a:ea typeface="Cambria Math" pitchFamily="18" charset="0"/>
              </a:rPr>
              <a:t>2,1</a:t>
            </a:r>
            <a:r>
              <a:rPr lang="en-US" dirty="0"/>
              <a:t> are </a:t>
            </a:r>
            <a:r>
              <a:rPr lang="en-US" dirty="0">
                <a:latin typeface="Cambria Math" pitchFamily="18" charset="0"/>
                <a:ea typeface="Cambria Math" pitchFamily="18" charset="0"/>
              </a:rPr>
              <a:t>1</a:t>
            </a:r>
            <a:r>
              <a:rPr lang="en-US" dirty="0"/>
              <a:t>. </a:t>
            </a:r>
          </a:p>
        </p:txBody>
      </p:sp>
      <p:pic>
        <p:nvPicPr>
          <p:cNvPr id="10" name="Picture 9" descr="addin_tmp.png"/>
          <p:cNvPicPr>
            <a:picLocks noChangeAspect="1"/>
          </p:cNvPicPr>
          <p:nvPr>
            <p:custDataLst>
              <p:tags r:id="rId1"/>
            </p:custDataLst>
          </p:nvPr>
        </p:nvPicPr>
        <p:blipFill>
          <a:blip r:embed="rId4" cstate="print"/>
          <a:stretch>
            <a:fillRect/>
          </a:stretch>
        </p:blipFill>
        <p:spPr>
          <a:xfrm>
            <a:off x="4648200" y="2743200"/>
            <a:ext cx="2308860" cy="912495"/>
          </a:xfrm>
          <a:prstGeom prst="rect">
            <a:avLst/>
          </a:prstGeom>
        </p:spPr>
      </p:pic>
    </p:spTree>
    <p:extLst>
      <p:ext uri="{BB962C8B-B14F-4D97-AF65-F5344CB8AC3E}">
        <p14:creationId xmlns:p14="http://schemas.microsoft.com/office/powerpoint/2010/main" val="39491509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r>
              <a:rPr lang="en-US" dirty="0"/>
              <a:t>The </a:t>
            </a:r>
            <a:r>
              <a:rPr lang="en-US" i="1" dirty="0"/>
              <a:t>ancestors</a:t>
            </a:r>
            <a:r>
              <a:rPr lang="en-US" dirty="0"/>
              <a:t> of a vertex are the vertices in the path from the root to this vertex, excluding the vertex itself and including the root. The </a:t>
            </a:r>
            <a:r>
              <a:rPr lang="en-US" i="1" dirty="0"/>
              <a:t>descendants </a:t>
            </a:r>
            <a:r>
              <a:rPr lang="en-US" dirty="0"/>
              <a:t>of a vertex </a:t>
            </a:r>
            <a:r>
              <a:rPr lang="en-US" i="1" dirty="0"/>
              <a:t>v</a:t>
            </a:r>
            <a:r>
              <a:rPr lang="en-US" dirty="0"/>
              <a:t> are those vertices that have </a:t>
            </a:r>
            <a:r>
              <a:rPr lang="en-US" i="1" dirty="0"/>
              <a:t>v</a:t>
            </a:r>
            <a:r>
              <a:rPr lang="en-US" dirty="0"/>
              <a:t> as an ancestor.</a:t>
            </a:r>
          </a:p>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r>
              <a:rPr lang="en-US" dirty="0"/>
              <a:t>If </a:t>
            </a:r>
            <a:r>
              <a:rPr lang="en-US" i="1" dirty="0"/>
              <a:t>a</a:t>
            </a:r>
            <a:r>
              <a:rPr lang="en-US" dirty="0"/>
              <a:t> is a vertex in a tree, the </a:t>
            </a:r>
            <a:r>
              <a:rPr lang="en-US" i="1" dirty="0"/>
              <a:t>subtree </a:t>
            </a:r>
            <a:r>
              <a:rPr lang="en-US" dirty="0"/>
              <a:t>with </a:t>
            </a:r>
            <a:r>
              <a:rPr lang="en-US" i="1" dirty="0"/>
              <a:t>a</a:t>
            </a:r>
            <a:r>
              <a:rPr lang="en-US" dirty="0"/>
              <a:t> as its root is the subgraph of the tree consisting of </a:t>
            </a:r>
            <a:r>
              <a:rPr lang="en-US" i="1" dirty="0"/>
              <a:t>a</a:t>
            </a:r>
            <a:r>
              <a:rPr lang="en-US" dirty="0"/>
              <a:t> and its descendants and all edges incident to these descendants. </a:t>
            </a:r>
          </a:p>
        </p:txBody>
      </p:sp>
    </p:spTree>
    <p:extLst>
      <p:ext uri="{BB962C8B-B14F-4D97-AF65-F5344CB8AC3E}">
        <p14:creationId xmlns:p14="http://schemas.microsoft.com/office/powerpoint/2010/main" val="24223596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spTree>
    <p:extLst>
      <p:ext uri="{BB962C8B-B14F-4D97-AF65-F5344CB8AC3E}">
        <p14:creationId xmlns:p14="http://schemas.microsoft.com/office/powerpoint/2010/main" val="26525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spTree>
    <p:extLst>
      <p:ext uri="{BB962C8B-B14F-4D97-AF65-F5344CB8AC3E}">
        <p14:creationId xmlns:p14="http://schemas.microsoft.com/office/powerpoint/2010/main" val="349573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a:p>
          <a:p>
            <a:pPr marL="845820" indent="-571500">
              <a:buFont typeface="Wingdings 2"/>
              <a:buAutoNum type="romanLcParenBoth"/>
            </a:pPr>
            <a:r>
              <a:rPr lang="en-US" dirty="0"/>
              <a:t>What is the </a:t>
            </a:r>
            <a:r>
              <a:rPr lang="en-US" dirty="0" err="1"/>
              <a:t>subtree</a:t>
            </a:r>
            <a:r>
              <a:rPr lang="en-US" dirty="0"/>
              <a:t>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255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37995085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5903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17176783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a:t>
            </a:r>
            <a:r>
              <a:rPr lang="en-US" dirty="0" err="1"/>
              <a:t>where</a:t>
            </a:r>
            <a:r>
              <a:rPr lang="en-US" dirty="0"/>
              <a:t>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11445018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a:t>
            </a:r>
            <a:r>
              <a:rPr lang="en-US" sz="2000" dirty="0" err="1"/>
              <a:t>subtrees</a:t>
            </a:r>
            <a:r>
              <a:rPr lang="en-US" sz="2000" dirty="0"/>
              <a:t>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82621"/>
            <a:ext cx="8991600" cy="2971800"/>
          </a:xfrm>
          <a:prstGeom prst="rect">
            <a:avLst/>
          </a:prstGeom>
        </p:spPr>
      </p:pic>
    </p:spTree>
    <p:extLst>
      <p:ext uri="{BB962C8B-B14F-4D97-AF65-F5344CB8AC3E}">
        <p14:creationId xmlns:p14="http://schemas.microsoft.com/office/powerpoint/2010/main" val="28302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1651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08133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Digraphs</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 </a:t>
            </a:r>
            <a:r>
              <a:rPr lang="en-US" b="1" dirty="0">
                <a:latin typeface="Cambria Math" pitchFamily="18" charset="0"/>
                <a:ea typeface="Cambria Math" pitchFamily="18" charset="0"/>
              </a:rPr>
              <a:t>7</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2895600" y="4419600"/>
            <a:ext cx="976122" cy="1108710"/>
          </a:xfrm>
          <a:prstGeom prst="rect">
            <a:avLst/>
          </a:prstGeom>
        </p:spPr>
      </p:pic>
    </p:spTree>
    <p:extLst>
      <p:ext uri="{BB962C8B-B14F-4D97-AF65-F5344CB8AC3E}">
        <p14:creationId xmlns:p14="http://schemas.microsoft.com/office/powerpoint/2010/main" val="41568880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Level of vertices and height of trees</a:t>
            </a:r>
          </a:p>
        </p:txBody>
      </p:sp>
      <p:sp>
        <p:nvSpPr>
          <p:cNvPr id="3" name="Content Placeholder 2"/>
          <p:cNvSpPr>
            <a:spLocks noGrp="1"/>
          </p:cNvSpPr>
          <p:nvPr>
            <p:ph idx="1"/>
          </p:nvPr>
        </p:nvSpPr>
        <p:spPr/>
        <p:txBody>
          <a:bodyPr>
            <a:normAutofit/>
          </a:bodyPr>
          <a:lstStyle/>
          <a:p>
            <a:r>
              <a:rPr lang="en-US" dirty="0"/>
              <a:t>When working with trees, we often want to have rooted trees where the </a:t>
            </a:r>
            <a:r>
              <a:rPr lang="en-US" dirty="0" err="1"/>
              <a:t>subtrees</a:t>
            </a:r>
            <a:r>
              <a:rPr lang="en-US" dirty="0"/>
              <a:t>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spTree>
    <p:extLst>
      <p:ext uri="{BB962C8B-B14F-4D97-AF65-F5344CB8AC3E}">
        <p14:creationId xmlns:p14="http://schemas.microsoft.com/office/powerpoint/2010/main" val="13986435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17224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12994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13461120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r>
              <a:rPr lang="en-US" sz="2400" dirty="0"/>
              <a:t>Searching for items in a list is one of the most important tasks that arises in computer science.</a:t>
            </a:r>
          </a:p>
          <a:p>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13842929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457200" y="2057401"/>
            <a:ext cx="8229600" cy="4267200"/>
          </a:xfrm>
          <a:prstGeom prst="rect">
            <a:avLst/>
          </a:prstGeom>
        </p:spPr>
      </p:pic>
    </p:spTree>
    <p:extLst>
      <p:ext uri="{BB962C8B-B14F-4D97-AF65-F5344CB8AC3E}">
        <p14:creationId xmlns:p14="http://schemas.microsoft.com/office/powerpoint/2010/main" val="2089494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33677392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7516729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14160208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260204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Digraphs Representing Relations</a:t>
            </a:r>
          </a:p>
        </p:txBody>
      </p:sp>
      <p:sp>
        <p:nvSpPr>
          <p:cNvPr id="3" name="Content Placeholder 2"/>
          <p:cNvSpPr>
            <a:spLocks noGrp="1"/>
          </p:cNvSpPr>
          <p:nvPr>
            <p:ph idx="1"/>
          </p:nvPr>
        </p:nvSpPr>
        <p:spPr/>
        <p:txBody>
          <a:bodyPr>
            <a:normAutofit/>
          </a:bodyPr>
          <a:lstStyle/>
          <a:p>
            <a:pPr>
              <a:buNone/>
            </a:pPr>
            <a:r>
              <a:rPr lang="en-US" b="1" dirty="0"/>
              <a:t>  Example 8</a:t>
            </a:r>
            <a:r>
              <a:rPr lang="en-US" dirty="0"/>
              <a:t>: What are the ordered pairs in the relation </a:t>
            </a:r>
            <a:endParaRPr lang="en-US" i="1" dirty="0"/>
          </a:p>
          <a:p>
            <a:pPr>
              <a:buNone/>
            </a:pPr>
            <a:r>
              <a:rPr lang="en-US" i="1" dirty="0"/>
              <a:t>   </a:t>
            </a:r>
            <a:r>
              <a:rPr lang="en-US" dirty="0"/>
              <a:t>represented by this directed graph?</a:t>
            </a:r>
          </a:p>
          <a:p>
            <a:pPr>
              <a:buNone/>
            </a:pPr>
            <a:endParaRPr lang="en-US" dirty="0"/>
          </a:p>
          <a:p>
            <a:pPr>
              <a:buNone/>
            </a:pPr>
            <a:endParaRPr lang="en-US" dirty="0"/>
          </a:p>
          <a:p>
            <a:pPr>
              <a:buNone/>
            </a:pPr>
            <a:endParaRPr lang="en-US" dirty="0"/>
          </a:p>
          <a:p>
            <a:pPr>
              <a:buNone/>
            </a:pPr>
            <a:r>
              <a:rPr lang="en-US" dirty="0"/>
              <a:t>    </a:t>
            </a:r>
            <a:r>
              <a:rPr lang="en-US" b="1" dirty="0"/>
              <a:t>Solution</a:t>
            </a:r>
            <a:r>
              <a:rPr lang="en-US" dirty="0"/>
              <a:t>: The ordered pairs in the relation are</a:t>
            </a:r>
          </a:p>
          <a:p>
            <a:pPr>
              <a:buNone/>
            </a:pPr>
            <a:r>
              <a:rPr lang="en-US" sz="2800" i="1" dirty="0"/>
              <a:t>   </a:t>
            </a:r>
            <a:r>
              <a:rPr lang="en-US" sz="2800" dirty="0"/>
              <a:t>(</a:t>
            </a:r>
            <a:r>
              <a:rPr lang="en-US" sz="2800" dirty="0">
                <a:latin typeface="Cambria Math" pitchFamily="18" charset="0"/>
                <a:ea typeface="Cambria Math" pitchFamily="18" charset="0"/>
              </a:rPr>
              <a:t>1, 3</a:t>
            </a:r>
            <a:r>
              <a:rPr lang="en-US" sz="2800" dirty="0"/>
              <a:t>), (</a:t>
            </a:r>
            <a:r>
              <a:rPr lang="en-US" sz="2800" dirty="0">
                <a:latin typeface="Cambria Math" pitchFamily="18" charset="0"/>
                <a:ea typeface="Cambria Math" pitchFamily="18" charset="0"/>
              </a:rPr>
              <a:t>1, 4</a:t>
            </a:r>
            <a:r>
              <a:rPr lang="en-US" sz="2800" dirty="0"/>
              <a:t>), (</a:t>
            </a:r>
            <a:r>
              <a:rPr lang="en-US" sz="2800" dirty="0">
                <a:latin typeface="Cambria Math" pitchFamily="18" charset="0"/>
                <a:ea typeface="Cambria Math" pitchFamily="18" charset="0"/>
              </a:rPr>
              <a:t>2, 1</a:t>
            </a:r>
            <a:r>
              <a:rPr lang="en-US" sz="2800" dirty="0"/>
              <a:t>), (</a:t>
            </a:r>
            <a:r>
              <a:rPr lang="en-US" sz="2800" dirty="0">
                <a:latin typeface="Cambria Math" pitchFamily="18" charset="0"/>
                <a:ea typeface="Cambria Math" pitchFamily="18" charset="0"/>
              </a:rPr>
              <a:t>2, 2</a:t>
            </a:r>
            <a:r>
              <a:rPr lang="en-US" sz="2800" dirty="0"/>
              <a:t>), (</a:t>
            </a:r>
            <a:r>
              <a:rPr lang="en-US" sz="2800" dirty="0">
                <a:latin typeface="Cambria Math" pitchFamily="18" charset="0"/>
                <a:ea typeface="Cambria Math" pitchFamily="18" charset="0"/>
              </a:rPr>
              <a:t>2, 3</a:t>
            </a:r>
            <a:r>
              <a:rPr lang="en-US" sz="2800" dirty="0"/>
              <a:t>), (</a:t>
            </a:r>
            <a:r>
              <a:rPr lang="en-US" sz="2800" dirty="0">
                <a:latin typeface="Cambria Math" pitchFamily="18" charset="0"/>
                <a:ea typeface="Cambria Math" pitchFamily="18" charset="0"/>
              </a:rPr>
              <a:t>3, 1</a:t>
            </a:r>
            <a:r>
              <a:rPr lang="en-US" sz="2800" dirty="0"/>
              <a:t>), (</a:t>
            </a:r>
            <a:r>
              <a:rPr lang="en-US" sz="2800" dirty="0">
                <a:latin typeface="Cambria Math" pitchFamily="18" charset="0"/>
                <a:ea typeface="Cambria Math" pitchFamily="18" charset="0"/>
              </a:rPr>
              <a:t>3, 3</a:t>
            </a:r>
            <a:r>
              <a:rPr lang="en-US" sz="2800" dirty="0"/>
              <a:t>),        (</a:t>
            </a:r>
            <a:r>
              <a:rPr lang="en-US" sz="2800" dirty="0">
                <a:latin typeface="Cambria Math" pitchFamily="18" charset="0"/>
                <a:ea typeface="Cambria Math" pitchFamily="18" charset="0"/>
              </a:rPr>
              <a:t>4, 1</a:t>
            </a:r>
            <a:r>
              <a:rPr lang="en-US" sz="2800" dirty="0"/>
              <a:t>),  and (</a:t>
            </a:r>
            <a:r>
              <a:rPr lang="en-US" sz="2800" dirty="0">
                <a:latin typeface="Cambria Math" pitchFamily="18" charset="0"/>
                <a:ea typeface="Cambria Math" pitchFamily="18" charset="0"/>
              </a:rPr>
              <a:t>4, 3</a:t>
            </a:r>
            <a:r>
              <a:rPr lang="en-US" sz="2800" dirty="0"/>
              <a:t>)</a:t>
            </a:r>
            <a:endParaRPr lang="en-US" dirty="0"/>
          </a:p>
          <a:p>
            <a:endParaRPr lang="en-US" dirty="0"/>
          </a:p>
        </p:txBody>
      </p:sp>
      <p:pic>
        <p:nvPicPr>
          <p:cNvPr id="6" name="Content Placeholder 5" descr="0807.jpg"/>
          <p:cNvPicPr>
            <a:picLocks noChangeAspect="1"/>
          </p:cNvPicPr>
          <p:nvPr/>
        </p:nvPicPr>
        <p:blipFill>
          <a:blip r:embed="rId2" cstate="print"/>
          <a:stretch>
            <a:fillRect/>
          </a:stretch>
        </p:blipFill>
        <p:spPr>
          <a:xfrm>
            <a:off x="4038600" y="2971800"/>
            <a:ext cx="994410" cy="1066038"/>
          </a:xfrm>
          <a:prstGeom prst="rect">
            <a:avLst/>
          </a:prstGeom>
        </p:spPr>
      </p:pic>
    </p:spTree>
    <p:extLst>
      <p:ext uri="{BB962C8B-B14F-4D97-AF65-F5344CB8AC3E}">
        <p14:creationId xmlns:p14="http://schemas.microsoft.com/office/powerpoint/2010/main" val="191281975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26580298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25104896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32855375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Depth-First Search</a:t>
            </a:r>
          </a:p>
          <a:p>
            <a:r>
              <a:rPr lang="en-US" dirty="0"/>
              <a:t>Breadth-First Search</a:t>
            </a:r>
          </a:p>
          <a:p>
            <a:r>
              <a:rPr lang="en-US" dirty="0"/>
              <a:t>Backtracking Applications</a:t>
            </a:r>
          </a:p>
          <a:p>
            <a:r>
              <a:rPr lang="en-US" dirty="0"/>
              <a:t> Depth-First Search in Directed Graphs</a:t>
            </a:r>
          </a:p>
        </p:txBody>
      </p:sp>
    </p:spTree>
    <p:extLst>
      <p:ext uri="{BB962C8B-B14F-4D97-AF65-F5344CB8AC3E}">
        <p14:creationId xmlns:p14="http://schemas.microsoft.com/office/powerpoint/2010/main" val="642284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8123747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6000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17602194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7452308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3486933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2201700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which Properties a Relation has from its Digraph</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a:t>
            </a:r>
            <a:endParaRPr lang="en-US" i="1" dirty="0"/>
          </a:p>
          <a:p>
            <a:r>
              <a:rPr lang="en-US" i="1" dirty="0">
                <a:ea typeface="Cambria Math"/>
              </a:rPr>
              <a:t>Reflexivity</a:t>
            </a:r>
            <a:r>
              <a:rPr lang="en-US" dirty="0">
                <a:ea typeface="Cambria Math"/>
              </a:rPr>
              <a:t>: A loop must be present at all vertices in the graph.</a:t>
            </a:r>
          </a:p>
          <a:p>
            <a:r>
              <a:rPr lang="en-US" i="1" dirty="0">
                <a:ea typeface="Cambria Math"/>
              </a:rPr>
              <a:t>Symmetry</a:t>
            </a:r>
            <a:r>
              <a:rPr lang="en-US" dirty="0">
                <a:latin typeface="Cambria Math"/>
                <a:ea typeface="Cambria Math"/>
              </a:rPr>
              <a:t>: If </a:t>
            </a:r>
            <a:r>
              <a:rPr lang="en-US" dirty="0">
                <a:ea typeface="Cambria Math"/>
              </a:rPr>
              <a:t> (</a:t>
            </a:r>
            <a:r>
              <a:rPr lang="en-US" i="1" dirty="0" err="1">
                <a:ea typeface="Cambria Math"/>
              </a:rPr>
              <a:t>x,y</a:t>
            </a:r>
            <a:r>
              <a:rPr lang="en-US" dirty="0">
                <a:ea typeface="Cambria Math"/>
              </a:rPr>
              <a:t>) is an edge,</a:t>
            </a:r>
            <a:r>
              <a:rPr lang="en-US" i="1" dirty="0">
                <a:ea typeface="Cambria Math"/>
              </a:rPr>
              <a:t> </a:t>
            </a:r>
            <a:r>
              <a:rPr lang="en-US" dirty="0">
                <a:ea typeface="Cambria Math"/>
              </a:rPr>
              <a:t>then so is (</a:t>
            </a:r>
            <a:r>
              <a:rPr lang="en-US" i="1" dirty="0" err="1">
                <a:ea typeface="Cambria Math"/>
              </a:rPr>
              <a:t>y,x</a:t>
            </a:r>
            <a:r>
              <a:rPr lang="en-US" dirty="0">
                <a:ea typeface="Cambria Math"/>
              </a:rPr>
              <a:t>)</a:t>
            </a:r>
            <a:r>
              <a:rPr lang="en-US" i="1" dirty="0">
                <a:ea typeface="Cambria Math"/>
              </a:rPr>
              <a:t>.</a:t>
            </a:r>
          </a:p>
          <a:p>
            <a:r>
              <a:rPr lang="en-US" i="1" dirty="0" err="1">
                <a:ea typeface="Cambria Math"/>
              </a:rPr>
              <a:t>Antisymmetry</a:t>
            </a:r>
            <a:r>
              <a:rPr lang="en-US" dirty="0">
                <a:ea typeface="Cambria Math"/>
              </a:rPr>
              <a:t>: If (</a:t>
            </a:r>
            <a:r>
              <a:rPr lang="en-US" i="1" dirty="0" err="1">
                <a:ea typeface="Cambria Math"/>
              </a:rPr>
              <a:t>x,y</a:t>
            </a:r>
            <a:r>
              <a:rPr lang="en-US" dirty="0">
                <a:ea typeface="Cambria Math"/>
              </a:rPr>
              <a:t>) with </a:t>
            </a:r>
            <a:r>
              <a:rPr lang="en-US" i="1" dirty="0">
                <a:ea typeface="Cambria Math"/>
              </a:rPr>
              <a:t>x </a:t>
            </a:r>
            <a:r>
              <a:rPr lang="en-US" dirty="0">
                <a:latin typeface="Cambria Math"/>
                <a:ea typeface="Cambria Math"/>
              </a:rPr>
              <a:t>≠</a:t>
            </a:r>
            <a:r>
              <a:rPr lang="en-US" i="1" dirty="0">
                <a:latin typeface="Cambria Math"/>
                <a:ea typeface="Cambria Math"/>
              </a:rPr>
              <a:t> </a:t>
            </a:r>
            <a:r>
              <a:rPr lang="en-US" i="1" dirty="0">
                <a:ea typeface="Cambria Math"/>
              </a:rPr>
              <a:t>y</a:t>
            </a:r>
            <a:r>
              <a:rPr lang="en-US" dirty="0">
                <a:ea typeface="Cambria Math"/>
              </a:rPr>
              <a:t> is an edge, then (</a:t>
            </a:r>
            <a:r>
              <a:rPr lang="en-US" i="1" dirty="0" err="1">
                <a:ea typeface="Cambria Math"/>
              </a:rPr>
              <a:t>y,x</a:t>
            </a:r>
            <a:r>
              <a:rPr lang="en-US" dirty="0">
                <a:ea typeface="Cambria Math"/>
              </a:rPr>
              <a:t>) is not an edge. </a:t>
            </a:r>
          </a:p>
          <a:p>
            <a:r>
              <a:rPr lang="en-US" i="1" dirty="0">
                <a:ea typeface="Cambria Math"/>
              </a:rPr>
              <a:t>Transitivity</a:t>
            </a:r>
            <a:r>
              <a:rPr lang="en-US" dirty="0">
                <a:latin typeface="Cambria Math"/>
                <a:ea typeface="Cambria Math"/>
              </a:rPr>
              <a:t>: If </a:t>
            </a:r>
            <a:r>
              <a:rPr lang="en-US" dirty="0">
                <a:ea typeface="Cambria Math"/>
              </a:rPr>
              <a:t>(</a:t>
            </a:r>
            <a:r>
              <a:rPr lang="en-US" i="1" dirty="0" err="1">
                <a:ea typeface="Cambria Math"/>
              </a:rPr>
              <a:t>x,y</a:t>
            </a:r>
            <a:r>
              <a:rPr lang="en-US" dirty="0">
                <a:ea typeface="Cambria Math"/>
              </a:rPr>
              <a:t>) and (</a:t>
            </a:r>
            <a:r>
              <a:rPr lang="en-US" i="1" dirty="0" err="1">
                <a:ea typeface="Cambria Math"/>
              </a:rPr>
              <a:t>y,z</a:t>
            </a:r>
            <a:r>
              <a:rPr lang="en-US" dirty="0">
                <a:ea typeface="Cambria Math"/>
              </a:rPr>
              <a:t>)</a:t>
            </a:r>
            <a:r>
              <a:rPr lang="en-US" i="1" dirty="0">
                <a:ea typeface="Cambria Math"/>
              </a:rPr>
              <a:t> </a:t>
            </a:r>
            <a:r>
              <a:rPr lang="en-US" dirty="0">
                <a:ea typeface="Cambria Math"/>
              </a:rPr>
              <a:t>are edges, then so is (</a:t>
            </a:r>
            <a:r>
              <a:rPr lang="en-US" i="1" dirty="0" err="1">
                <a:ea typeface="Cambria Math"/>
              </a:rPr>
              <a:t>x,z</a:t>
            </a:r>
            <a:r>
              <a:rPr lang="en-US" dirty="0">
                <a:ea typeface="Cambria Math"/>
              </a:rPr>
              <a:t>)</a:t>
            </a:r>
            <a:r>
              <a:rPr lang="en-US" i="1" dirty="0">
                <a:ea typeface="Cambria Math"/>
              </a:rPr>
              <a:t>. </a:t>
            </a:r>
            <a:endParaRPr lang="en-US" dirty="0">
              <a:ea typeface="Cambria Math"/>
            </a:endParaRPr>
          </a:p>
          <a:p>
            <a:pPr lvl="1"/>
            <a:endParaRPr lang="en-US" dirty="0"/>
          </a:p>
          <a:p>
            <a:pPr lvl="1"/>
            <a:endParaRPr lang="en-US" i="1" dirty="0"/>
          </a:p>
          <a:p>
            <a:pPr lvl="1"/>
            <a:endParaRPr lang="en-US" i="1" dirty="0"/>
          </a:p>
          <a:p>
            <a:pPr lvl="1"/>
            <a:endParaRPr lang="en-US" i="1" dirty="0"/>
          </a:p>
        </p:txBody>
      </p:sp>
    </p:spTree>
    <p:extLst>
      <p:ext uri="{BB962C8B-B14F-4D97-AF65-F5344CB8AC3E}">
        <p14:creationId xmlns:p14="http://schemas.microsoft.com/office/powerpoint/2010/main" val="2616692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24616710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8991600" cy="5181600"/>
          </a:xfrm>
        </p:spPr>
        <p:txBody>
          <a:bodyPr>
            <a:normAutofit/>
          </a:bodyPr>
          <a:lstStyle/>
          <a:p>
            <a:pPr marL="0" indent="0">
              <a:buNone/>
            </a:pPr>
            <a:r>
              <a:rPr lang="en-US" sz="2400" b="1" dirty="0"/>
              <a:t>Example:</a:t>
            </a:r>
            <a:r>
              <a:rPr lang="en-US" sz="2400" dirty="0"/>
              <a:t> Use Kruskal’s and Prims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1752600" y="2462212"/>
            <a:ext cx="5714999" cy="2185988"/>
          </a:xfrm>
          <a:prstGeom prst="rect">
            <a:avLst/>
          </a:prstGeom>
        </p:spPr>
      </p:pic>
    </p:spTree>
    <p:extLst>
      <p:ext uri="{BB962C8B-B14F-4D97-AF65-F5344CB8AC3E}">
        <p14:creationId xmlns:p14="http://schemas.microsoft.com/office/powerpoint/2010/main" val="35101593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SOLUTION:</a:t>
            </a:r>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57200" y="2014537"/>
            <a:ext cx="8229599" cy="4843463"/>
          </a:xfrm>
          <a:prstGeom prst="rect">
            <a:avLst/>
          </a:prstGeom>
        </p:spPr>
      </p:pic>
    </p:spTree>
    <p:extLst>
      <p:ext uri="{BB962C8B-B14F-4D97-AF65-F5344CB8AC3E}">
        <p14:creationId xmlns:p14="http://schemas.microsoft.com/office/powerpoint/2010/main" val="2523626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4" name="Oval 3"/>
          <p:cNvSpPr/>
          <p:nvPr/>
        </p:nvSpPr>
        <p:spPr>
          <a:xfrm>
            <a:off x="25908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244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4953000"/>
            <a:ext cx="80010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not every vertex has a loop</a:t>
            </a:r>
          </a:p>
          <a:p>
            <a:pPr>
              <a:buFont typeface="Arial" pitchFamily="34" charset="0"/>
              <a:buChar char="•"/>
            </a:pPr>
            <a:r>
              <a:rPr lang="en-US" dirty="0"/>
              <a:t> </a:t>
            </a:r>
            <a:r>
              <a:rPr lang="en-US" i="1" dirty="0"/>
              <a:t>Symmetric?</a:t>
            </a:r>
            <a:r>
              <a:rPr lang="en-US" dirty="0"/>
              <a:t> Yes  (trivially), there is no edge from  one vertex to another</a:t>
            </a:r>
          </a:p>
          <a:p>
            <a:pPr>
              <a:buFont typeface="Arial" pitchFamily="34" charset="0"/>
              <a:buChar char="•"/>
            </a:pPr>
            <a:r>
              <a:rPr lang="en-US" dirty="0"/>
              <a:t> </a:t>
            </a:r>
            <a:r>
              <a:rPr lang="en-US" i="1" dirty="0" err="1"/>
              <a:t>Antisymmetric</a:t>
            </a:r>
            <a:r>
              <a:rPr lang="en-US" i="1" dirty="0"/>
              <a:t>?</a:t>
            </a:r>
            <a:r>
              <a:rPr lang="en-US" dirty="0"/>
              <a:t> Yes  (trivially), there is no edge from one vertex</a:t>
            </a:r>
          </a:p>
          <a:p>
            <a:r>
              <a:rPr lang="en-US" dirty="0"/>
              <a:t>                 to another</a:t>
            </a:r>
          </a:p>
          <a:p>
            <a:pPr>
              <a:buFont typeface="Arial" pitchFamily="34" charset="0"/>
              <a:buChar char="•"/>
            </a:pPr>
            <a:r>
              <a:rPr lang="en-US" dirty="0"/>
              <a:t> </a:t>
            </a:r>
            <a:r>
              <a:rPr lang="en-US" i="1" dirty="0"/>
              <a:t>Transitive?</a:t>
            </a:r>
            <a:r>
              <a:rPr lang="en-US" dirty="0"/>
              <a:t> Yes, (trivially) since there is no edge from one vertex to another</a:t>
            </a:r>
          </a:p>
        </p:txBody>
      </p:sp>
      <p:sp>
        <p:nvSpPr>
          <p:cNvPr id="21" name="Oval 20"/>
          <p:cNvSpPr/>
          <p:nvPr/>
        </p:nvSpPr>
        <p:spPr>
          <a:xfrm>
            <a:off x="26670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443216" y="2399168"/>
            <a:ext cx="382419" cy="353085"/>
          </a:xfrm>
          <a:custGeom>
            <a:avLst/>
            <a:gdLst>
              <a:gd name="connsiteX0" fmla="*/ 127968 w 382419"/>
              <a:gd name="connsiteY0" fmla="*/ 353085 h 353085"/>
              <a:gd name="connsiteX1" fmla="*/ 37434 w 382419"/>
              <a:gd name="connsiteY1" fmla="*/ 280658 h 353085"/>
              <a:gd name="connsiteX2" fmla="*/ 19327 w 382419"/>
              <a:gd name="connsiteY2" fmla="*/ 253497 h 353085"/>
              <a:gd name="connsiteX3" fmla="*/ 1220 w 382419"/>
              <a:gd name="connsiteY3" fmla="*/ 226337 h 353085"/>
              <a:gd name="connsiteX4" fmla="*/ 10273 w 382419"/>
              <a:gd name="connsiteY4" fmla="*/ 99588 h 353085"/>
              <a:gd name="connsiteX5" fmla="*/ 73647 w 382419"/>
              <a:gd name="connsiteY5" fmla="*/ 27161 h 353085"/>
              <a:gd name="connsiteX6" fmla="*/ 164182 w 382419"/>
              <a:gd name="connsiteY6" fmla="*/ 0 h 353085"/>
              <a:gd name="connsiteX7" fmla="*/ 290931 w 382419"/>
              <a:gd name="connsiteY7" fmla="*/ 18107 h 353085"/>
              <a:gd name="connsiteX8" fmla="*/ 318091 w 382419"/>
              <a:gd name="connsiteY8" fmla="*/ 36214 h 353085"/>
              <a:gd name="connsiteX9" fmla="*/ 327144 w 382419"/>
              <a:gd name="connsiteY9" fmla="*/ 63375 h 353085"/>
              <a:gd name="connsiteX10" fmla="*/ 345251 w 382419"/>
              <a:gd name="connsiteY10" fmla="*/ 90535 h 353085"/>
              <a:gd name="connsiteX11" fmla="*/ 363358 w 382419"/>
              <a:gd name="connsiteY11" fmla="*/ 144856 h 353085"/>
              <a:gd name="connsiteX12" fmla="*/ 372412 w 382419"/>
              <a:gd name="connsiteY12" fmla="*/ 172016 h 353085"/>
              <a:gd name="connsiteX13" fmla="*/ 381465 w 382419"/>
              <a:gd name="connsiteY13" fmla="*/ 208230 h 35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419" h="353085">
                <a:moveTo>
                  <a:pt x="127968" y="353085"/>
                </a:moveTo>
                <a:cubicBezTo>
                  <a:pt x="53002" y="328098"/>
                  <a:pt x="84234" y="350860"/>
                  <a:pt x="37434" y="280658"/>
                </a:cubicBezTo>
                <a:lnTo>
                  <a:pt x="19327" y="253497"/>
                </a:lnTo>
                <a:lnTo>
                  <a:pt x="1220" y="226337"/>
                </a:lnTo>
                <a:cubicBezTo>
                  <a:pt x="4238" y="184087"/>
                  <a:pt x="0" y="140681"/>
                  <a:pt x="10273" y="99588"/>
                </a:cubicBezTo>
                <a:cubicBezTo>
                  <a:pt x="17157" y="72052"/>
                  <a:pt x="46063" y="39421"/>
                  <a:pt x="73647" y="27161"/>
                </a:cubicBezTo>
                <a:cubicBezTo>
                  <a:pt x="101983" y="14567"/>
                  <a:pt x="134087" y="7524"/>
                  <a:pt x="164182" y="0"/>
                </a:cubicBezTo>
                <a:cubicBezTo>
                  <a:pt x="189615" y="2312"/>
                  <a:pt x="256099" y="691"/>
                  <a:pt x="290931" y="18107"/>
                </a:cubicBezTo>
                <a:cubicBezTo>
                  <a:pt x="300663" y="22973"/>
                  <a:pt x="309038" y="30178"/>
                  <a:pt x="318091" y="36214"/>
                </a:cubicBezTo>
                <a:cubicBezTo>
                  <a:pt x="321109" y="45268"/>
                  <a:pt x="322876" y="54839"/>
                  <a:pt x="327144" y="63375"/>
                </a:cubicBezTo>
                <a:cubicBezTo>
                  <a:pt x="332010" y="73107"/>
                  <a:pt x="340832" y="80592"/>
                  <a:pt x="345251" y="90535"/>
                </a:cubicBezTo>
                <a:cubicBezTo>
                  <a:pt x="353003" y="107976"/>
                  <a:pt x="357322" y="126749"/>
                  <a:pt x="363358" y="144856"/>
                </a:cubicBezTo>
                <a:lnTo>
                  <a:pt x="372412" y="172016"/>
                </a:lnTo>
                <a:cubicBezTo>
                  <a:pt x="382419" y="202038"/>
                  <a:pt x="381465" y="189634"/>
                  <a:pt x="381465" y="208230"/>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2133600" y="2743200"/>
            <a:ext cx="381000" cy="523220"/>
          </a:xfrm>
          <a:prstGeom prst="rect">
            <a:avLst/>
          </a:prstGeom>
          <a:noFill/>
        </p:spPr>
        <p:txBody>
          <a:bodyPr wrap="square" rtlCol="0">
            <a:spAutoFit/>
          </a:bodyPr>
          <a:lstStyle/>
          <a:p>
            <a:r>
              <a:rPr lang="en-US" sz="2800" i="1" dirty="0"/>
              <a:t>a</a:t>
            </a:r>
          </a:p>
        </p:txBody>
      </p:sp>
      <p:sp>
        <p:nvSpPr>
          <p:cNvPr id="42" name="TextBox 41"/>
          <p:cNvSpPr txBox="1"/>
          <p:nvPr/>
        </p:nvSpPr>
        <p:spPr>
          <a:xfrm>
            <a:off x="4267200" y="4038600"/>
            <a:ext cx="381000" cy="523220"/>
          </a:xfrm>
          <a:prstGeom prst="rect">
            <a:avLst/>
          </a:prstGeom>
          <a:noFill/>
        </p:spPr>
        <p:txBody>
          <a:bodyPr wrap="square" rtlCol="0">
            <a:spAutoFit/>
          </a:bodyPr>
          <a:lstStyle/>
          <a:p>
            <a:r>
              <a:rPr lang="en-US" sz="2800" i="1" dirty="0"/>
              <a:t>d</a:t>
            </a:r>
          </a:p>
        </p:txBody>
      </p:sp>
      <p:sp>
        <p:nvSpPr>
          <p:cNvPr id="43" name="TextBox 42"/>
          <p:cNvSpPr txBox="1"/>
          <p:nvPr/>
        </p:nvSpPr>
        <p:spPr>
          <a:xfrm>
            <a:off x="2286000" y="4114800"/>
            <a:ext cx="381000" cy="523220"/>
          </a:xfrm>
          <a:prstGeom prst="rect">
            <a:avLst/>
          </a:prstGeom>
          <a:noFill/>
        </p:spPr>
        <p:txBody>
          <a:bodyPr wrap="square" rtlCol="0">
            <a:spAutoFit/>
          </a:bodyPr>
          <a:lstStyle/>
          <a:p>
            <a:r>
              <a:rPr lang="en-US" sz="2800" i="1" dirty="0"/>
              <a:t>c</a:t>
            </a:r>
          </a:p>
        </p:txBody>
      </p:sp>
      <p:sp>
        <p:nvSpPr>
          <p:cNvPr id="44" name="TextBox 43"/>
          <p:cNvSpPr txBox="1"/>
          <p:nvPr/>
        </p:nvSpPr>
        <p:spPr>
          <a:xfrm>
            <a:off x="4267200" y="2667000"/>
            <a:ext cx="381000" cy="523220"/>
          </a:xfrm>
          <a:prstGeom prst="rect">
            <a:avLst/>
          </a:prstGeom>
          <a:noFill/>
        </p:spPr>
        <p:txBody>
          <a:bodyPr wrap="square" rtlCol="0">
            <a:spAutoFit/>
          </a:bodyPr>
          <a:lstStyle/>
          <a:p>
            <a:r>
              <a:rPr lang="en-US" sz="2800" i="1" dirty="0"/>
              <a:t>b</a:t>
            </a:r>
          </a:p>
        </p:txBody>
      </p:sp>
      <p:sp>
        <p:nvSpPr>
          <p:cNvPr id="14" name="Title 1"/>
          <p:cNvSpPr txBox="1">
            <a:spLocks/>
          </p:cNvSpPr>
          <p:nvPr/>
        </p:nvSpPr>
        <p:spPr>
          <a:xfrm>
            <a:off x="609600" y="856488"/>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1</a:t>
            </a:r>
          </a:p>
        </p:txBody>
      </p:sp>
    </p:spTree>
    <p:extLst>
      <p:ext uri="{BB962C8B-B14F-4D97-AF65-F5344CB8AC3E}">
        <p14:creationId xmlns:p14="http://schemas.microsoft.com/office/powerpoint/2010/main" val="2905189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19200" y="4724400"/>
            <a:ext cx="73152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there is an edge from </a:t>
            </a:r>
            <a:r>
              <a:rPr lang="en-US" i="1" dirty="0"/>
              <a:t>a</a:t>
            </a:r>
            <a:r>
              <a:rPr lang="en-US" dirty="0"/>
              <a:t> to </a:t>
            </a:r>
            <a:r>
              <a:rPr lang="en-US" i="1" dirty="0"/>
              <a:t>b</a:t>
            </a:r>
            <a:r>
              <a:rPr lang="en-US" dirty="0"/>
              <a:t>, but not from </a:t>
            </a:r>
            <a:r>
              <a:rPr lang="en-US" i="1" dirty="0"/>
              <a:t>b</a:t>
            </a:r>
            <a:r>
              <a:rPr lang="en-US" dirty="0"/>
              <a:t> to </a:t>
            </a:r>
            <a:r>
              <a:rPr lang="en-US" i="1" dirty="0"/>
              <a:t>a</a:t>
            </a:r>
            <a:endParaRPr lang="en-US" dirty="0"/>
          </a:p>
          <a:p>
            <a:pPr>
              <a:buFont typeface="Arial" pitchFamily="34" charset="0"/>
              <a:buChar char="•"/>
            </a:pPr>
            <a:r>
              <a:rPr lang="en-US" dirty="0"/>
              <a:t> </a:t>
            </a:r>
            <a:r>
              <a:rPr lang="en-US" i="1" dirty="0" err="1"/>
              <a:t>Antisymmetric</a:t>
            </a:r>
            <a:r>
              <a:rPr lang="en-US" i="1" dirty="0"/>
              <a:t>?</a:t>
            </a:r>
            <a:r>
              <a:rPr lang="en-US" dirty="0"/>
              <a:t> No, there is an edge from </a:t>
            </a:r>
            <a:r>
              <a:rPr lang="en-US" i="1" dirty="0"/>
              <a:t>d</a:t>
            </a:r>
            <a:r>
              <a:rPr lang="en-US" dirty="0"/>
              <a:t> to </a:t>
            </a:r>
            <a:r>
              <a:rPr lang="en-US" i="1" dirty="0"/>
              <a:t>b</a:t>
            </a:r>
            <a:r>
              <a:rPr lang="en-US" dirty="0"/>
              <a:t> and </a:t>
            </a:r>
            <a:r>
              <a:rPr lang="en-US" i="1" dirty="0"/>
              <a:t>b</a:t>
            </a:r>
            <a:r>
              <a:rPr lang="en-US" dirty="0"/>
              <a:t> to </a:t>
            </a:r>
            <a:r>
              <a:rPr lang="en-US" i="1" dirty="0"/>
              <a:t>d</a:t>
            </a:r>
            <a:r>
              <a:rPr lang="en-US" dirty="0"/>
              <a:t> </a:t>
            </a:r>
          </a:p>
          <a:p>
            <a:pPr>
              <a:buFont typeface="Arial" pitchFamily="34" charset="0"/>
              <a:buChar char="•"/>
            </a:pPr>
            <a:r>
              <a:rPr lang="en-US" dirty="0"/>
              <a:t> </a:t>
            </a:r>
            <a:r>
              <a:rPr lang="en-US" i="1" dirty="0"/>
              <a:t>Transitive?</a:t>
            </a:r>
            <a:r>
              <a:rPr lang="en-US" dirty="0"/>
              <a:t> No, there are edges from </a:t>
            </a:r>
            <a:r>
              <a:rPr lang="en-US" i="1" dirty="0"/>
              <a:t>a</a:t>
            </a:r>
            <a:r>
              <a:rPr lang="en-US" dirty="0"/>
              <a:t> to </a:t>
            </a:r>
            <a:r>
              <a:rPr lang="en-US" i="1" dirty="0"/>
              <a:t>c</a:t>
            </a:r>
            <a:r>
              <a:rPr lang="en-US" dirty="0"/>
              <a:t> and from </a:t>
            </a:r>
            <a:r>
              <a:rPr lang="en-US" i="1" dirty="0"/>
              <a:t>c</a:t>
            </a:r>
            <a:r>
              <a:rPr lang="en-US" dirty="0"/>
              <a:t> to </a:t>
            </a:r>
            <a:r>
              <a:rPr lang="en-US" i="1" dirty="0"/>
              <a:t>b</a:t>
            </a:r>
            <a:r>
              <a:rPr lang="en-US" dirty="0"/>
              <a:t>, </a:t>
            </a:r>
          </a:p>
          <a:p>
            <a:r>
              <a:rPr lang="en-US" dirty="0"/>
              <a:t>                 but  there is no edge from </a:t>
            </a:r>
            <a:r>
              <a:rPr lang="en-US" i="1" dirty="0"/>
              <a:t>a</a:t>
            </a:r>
            <a:r>
              <a:rPr lang="en-US" dirty="0"/>
              <a:t> to </a:t>
            </a:r>
            <a:r>
              <a:rPr lang="en-US" i="1" dirty="0"/>
              <a:t>d</a:t>
            </a:r>
            <a:endParaRPr lang="en-US" dirty="0"/>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5000" y="2667000"/>
            <a:ext cx="381000" cy="523220"/>
          </a:xfrm>
          <a:prstGeom prst="rect">
            <a:avLst/>
          </a:prstGeom>
          <a:noFill/>
        </p:spPr>
        <p:txBody>
          <a:bodyPr wrap="square" rtlCol="0">
            <a:spAutoFit/>
          </a:bodyPr>
          <a:lstStyle/>
          <a:p>
            <a:r>
              <a:rPr lang="en-US" sz="2800" i="1" dirty="0"/>
              <a:t>a</a:t>
            </a:r>
          </a:p>
        </p:txBody>
      </p:sp>
      <p:sp>
        <p:nvSpPr>
          <p:cNvPr id="31" name="TextBox 30"/>
          <p:cNvSpPr txBox="1"/>
          <p:nvPr/>
        </p:nvSpPr>
        <p:spPr>
          <a:xfrm>
            <a:off x="4267200" y="2895600"/>
            <a:ext cx="381000" cy="523220"/>
          </a:xfrm>
          <a:prstGeom prst="rect">
            <a:avLst/>
          </a:prstGeom>
          <a:noFill/>
        </p:spPr>
        <p:txBody>
          <a:bodyPr wrap="square" rtlCol="0">
            <a:spAutoFit/>
          </a:bodyPr>
          <a:lstStyle/>
          <a:p>
            <a:r>
              <a:rPr lang="en-US" sz="2800" i="1" dirty="0"/>
              <a:t>b</a:t>
            </a:r>
          </a:p>
        </p:txBody>
      </p:sp>
      <p:sp>
        <p:nvSpPr>
          <p:cNvPr id="32" name="TextBox 31"/>
          <p:cNvSpPr txBox="1"/>
          <p:nvPr/>
        </p:nvSpPr>
        <p:spPr>
          <a:xfrm>
            <a:off x="1905000" y="4038600"/>
            <a:ext cx="381000" cy="523220"/>
          </a:xfrm>
          <a:prstGeom prst="rect">
            <a:avLst/>
          </a:prstGeom>
          <a:noFill/>
        </p:spPr>
        <p:txBody>
          <a:bodyPr wrap="square" rtlCol="0">
            <a:spAutoFit/>
          </a:bodyPr>
          <a:lstStyle/>
          <a:p>
            <a:r>
              <a:rPr lang="en-US" sz="2800" i="1" dirty="0"/>
              <a:t>c</a:t>
            </a:r>
          </a:p>
        </p:txBody>
      </p:sp>
      <p:sp>
        <p:nvSpPr>
          <p:cNvPr id="33" name="TextBox 32"/>
          <p:cNvSpPr txBox="1"/>
          <p:nvPr/>
        </p:nvSpPr>
        <p:spPr>
          <a:xfrm>
            <a:off x="4191000" y="4038600"/>
            <a:ext cx="381000" cy="523220"/>
          </a:xfrm>
          <a:prstGeom prst="rect">
            <a:avLst/>
          </a:prstGeom>
          <a:noFill/>
        </p:spPr>
        <p:txBody>
          <a:bodyPr wrap="square" rtlCol="0">
            <a:spAutoFit/>
          </a:bodyPr>
          <a:lstStyle/>
          <a:p>
            <a:r>
              <a:rPr lang="en-US" sz="2800" i="1" dirty="0"/>
              <a:t>d</a:t>
            </a:r>
          </a:p>
        </p:txBody>
      </p:sp>
      <p:sp>
        <p:nvSpPr>
          <p:cNvPr id="34" name="Oval 33"/>
          <p:cNvSpPr/>
          <p:nvPr/>
        </p:nvSpPr>
        <p:spPr>
          <a:xfrm>
            <a:off x="23622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244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4724400" y="2971800"/>
            <a:ext cx="0" cy="11430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029200" y="2895600"/>
            <a:ext cx="0" cy="12954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2</a:t>
            </a:r>
          </a:p>
        </p:txBody>
      </p:sp>
    </p:spTree>
    <p:extLst>
      <p:ext uri="{BB962C8B-B14F-4D97-AF65-F5344CB8AC3E}">
        <p14:creationId xmlns:p14="http://schemas.microsoft.com/office/powerpoint/2010/main" val="3027596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4400" y="4876800"/>
            <a:ext cx="6629400" cy="1477328"/>
          </a:xfrm>
          <a:prstGeom prst="rect">
            <a:avLst/>
          </a:prstGeom>
          <a:noFill/>
        </p:spPr>
        <p:txBody>
          <a:bodyPr wrap="square" rtlCol="0">
            <a:spAutoFit/>
          </a:bodyPr>
          <a:lstStyle/>
          <a:p>
            <a:r>
              <a:rPr lang="en-US" i="1" dirty="0"/>
              <a:t>Reflexive?</a:t>
            </a:r>
            <a:r>
              <a:rPr lang="en-US" dirty="0"/>
              <a:t> No, there are no loops</a:t>
            </a:r>
          </a:p>
          <a:p>
            <a:r>
              <a:rPr lang="en-US" i="1" dirty="0"/>
              <a:t>Symmetric?</a:t>
            </a:r>
            <a:r>
              <a:rPr lang="en-US" dirty="0"/>
              <a:t>  No, for example, there is no edge from </a:t>
            </a:r>
            <a:r>
              <a:rPr lang="en-US" i="1" dirty="0"/>
              <a:t>c</a:t>
            </a:r>
            <a:r>
              <a:rPr lang="en-US" dirty="0"/>
              <a:t> to </a:t>
            </a:r>
            <a:r>
              <a:rPr lang="en-US" i="1" dirty="0"/>
              <a:t>a</a:t>
            </a:r>
            <a:r>
              <a:rPr lang="en-US" dirty="0"/>
              <a:t> </a:t>
            </a:r>
          </a:p>
          <a:p>
            <a:r>
              <a:rPr lang="en-US" i="1" dirty="0" err="1"/>
              <a:t>Antisymmetric</a:t>
            </a:r>
            <a:r>
              <a:rPr lang="en-US" i="1" dirty="0"/>
              <a:t>?</a:t>
            </a:r>
            <a:r>
              <a:rPr lang="en-US" dirty="0"/>
              <a:t> Yes, whenever there is an edge from one</a:t>
            </a:r>
          </a:p>
          <a:p>
            <a:r>
              <a:rPr lang="en-US" dirty="0"/>
              <a:t>         vertex  to another, there is not one going back  </a:t>
            </a:r>
          </a:p>
          <a:p>
            <a:r>
              <a:rPr lang="en-US" i="1" dirty="0"/>
              <a:t>Transitive? yes</a:t>
            </a:r>
            <a:r>
              <a:rPr lang="en-US" dirty="0"/>
              <a:t>, there is an edge from </a:t>
            </a:r>
            <a:r>
              <a:rPr lang="en-US" i="1" dirty="0"/>
              <a:t>a</a:t>
            </a:r>
            <a:r>
              <a:rPr lang="en-US" dirty="0"/>
              <a:t> to </a:t>
            </a:r>
            <a:r>
              <a:rPr lang="en-US" i="1" dirty="0"/>
              <a:t>c and c to b than a to b.</a:t>
            </a:r>
            <a:r>
              <a:rPr lang="en-US" dirty="0"/>
              <a:t> </a:t>
            </a:r>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1943100" y="3390900"/>
            <a:ext cx="990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743200" y="2895600"/>
            <a:ext cx="1905000" cy="990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20" name="TextBox 19"/>
          <p:cNvSpPr txBox="1"/>
          <p:nvPr/>
        </p:nvSpPr>
        <p:spPr>
          <a:xfrm>
            <a:off x="4419600" y="4114800"/>
            <a:ext cx="381000" cy="523220"/>
          </a:xfrm>
          <a:prstGeom prst="rect">
            <a:avLst/>
          </a:prstGeom>
          <a:noFill/>
        </p:spPr>
        <p:txBody>
          <a:bodyPr wrap="square" rtlCol="0">
            <a:spAutoFit/>
          </a:bodyPr>
          <a:lstStyle/>
          <a:p>
            <a:r>
              <a:rPr lang="en-US" sz="2800" i="1" dirty="0"/>
              <a:t>d</a:t>
            </a:r>
          </a:p>
        </p:txBody>
      </p:sp>
      <p:sp>
        <p:nvSpPr>
          <p:cNvPr id="22" name="TextBox 21"/>
          <p:cNvSpPr txBox="1"/>
          <p:nvPr/>
        </p:nvSpPr>
        <p:spPr>
          <a:xfrm>
            <a:off x="1905000" y="3962400"/>
            <a:ext cx="381000" cy="523220"/>
          </a:xfrm>
          <a:prstGeom prst="rect">
            <a:avLst/>
          </a:prstGeom>
          <a:noFill/>
        </p:spPr>
        <p:txBody>
          <a:bodyPr wrap="square" rtlCol="0">
            <a:spAutoFit/>
          </a:bodyPr>
          <a:lstStyle/>
          <a:p>
            <a:r>
              <a:rPr lang="en-US" sz="2800" i="1" dirty="0"/>
              <a:t>c</a:t>
            </a:r>
          </a:p>
        </p:txBody>
      </p:sp>
      <p:sp>
        <p:nvSpPr>
          <p:cNvPr id="23" name="TextBox 22"/>
          <p:cNvSpPr txBox="1"/>
          <p:nvPr/>
        </p:nvSpPr>
        <p:spPr>
          <a:xfrm>
            <a:off x="4648200" y="2971800"/>
            <a:ext cx="381000" cy="523220"/>
          </a:xfrm>
          <a:prstGeom prst="rect">
            <a:avLst/>
          </a:prstGeom>
          <a:noFill/>
        </p:spPr>
        <p:txBody>
          <a:bodyPr wrap="square" rtlCol="0">
            <a:spAutoFit/>
          </a:bodyPr>
          <a:lstStyle/>
          <a:p>
            <a:r>
              <a:rPr lang="en-US" sz="2800" i="1" dirty="0"/>
              <a:t>b</a:t>
            </a:r>
          </a:p>
        </p:txBody>
      </p:sp>
      <p:sp>
        <p:nvSpPr>
          <p:cNvPr id="24" name="Oval 23"/>
          <p:cNvSpPr/>
          <p:nvPr/>
        </p:nvSpPr>
        <p:spPr>
          <a:xfrm>
            <a:off x="2514600" y="4038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3</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844200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006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38400" y="3962400"/>
            <a:ext cx="304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38200" y="4724400"/>
            <a:ext cx="7467600" cy="1754326"/>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for example, there is no edge from </a:t>
            </a:r>
            <a:r>
              <a:rPr lang="en-US" i="1" dirty="0"/>
              <a:t>d</a:t>
            </a:r>
            <a:r>
              <a:rPr lang="en-US" dirty="0"/>
              <a:t> to </a:t>
            </a:r>
            <a:r>
              <a:rPr lang="en-US" i="1" dirty="0"/>
              <a:t>a</a:t>
            </a:r>
            <a:r>
              <a:rPr lang="en-US" dirty="0"/>
              <a:t> </a:t>
            </a:r>
          </a:p>
          <a:p>
            <a:pPr>
              <a:buFont typeface="Arial" pitchFamily="34" charset="0"/>
              <a:buChar char="•"/>
            </a:pPr>
            <a:r>
              <a:rPr lang="en-US" dirty="0"/>
              <a:t> </a:t>
            </a:r>
            <a:r>
              <a:rPr lang="en-US" i="1" dirty="0" err="1"/>
              <a:t>Antisymmetric</a:t>
            </a:r>
            <a:r>
              <a:rPr lang="en-US" i="1" dirty="0"/>
              <a:t>?</a:t>
            </a:r>
            <a:r>
              <a:rPr lang="en-US" dirty="0"/>
              <a:t> Yes, whenever there is an edge from one vertex</a:t>
            </a:r>
          </a:p>
          <a:p>
            <a:r>
              <a:rPr lang="en-US" dirty="0"/>
              <a:t>                  to another, there is not one going back  </a:t>
            </a:r>
          </a:p>
          <a:p>
            <a:pPr>
              <a:buFont typeface="Arial" pitchFamily="34" charset="0"/>
              <a:buChar char="•"/>
            </a:pPr>
            <a:r>
              <a:rPr lang="en-US" dirty="0"/>
              <a:t> </a:t>
            </a:r>
            <a:r>
              <a:rPr lang="en-US" i="1" dirty="0"/>
              <a:t>Transitive? </a:t>
            </a:r>
            <a:r>
              <a:rPr lang="en-US" dirty="0"/>
              <a:t>Yes (trivially), there  are no two edges where the first</a:t>
            </a:r>
          </a:p>
          <a:p>
            <a:r>
              <a:rPr lang="en-US" dirty="0"/>
              <a:t>                  edge ends at the vertex where the second edge begins</a:t>
            </a:r>
          </a:p>
        </p:txBody>
      </p:sp>
      <p:cxnSp>
        <p:nvCxnSpPr>
          <p:cNvPr id="18" name="Straight Arrow Connector 17"/>
          <p:cNvCxnSpPr/>
          <p:nvPr/>
        </p:nvCxnSpPr>
        <p:spPr>
          <a:xfrm>
            <a:off x="2667000" y="2819400"/>
            <a:ext cx="2362200" cy="1295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2743200" y="2743200"/>
            <a:ext cx="1905000" cy="1219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15" name="TextBox 14"/>
          <p:cNvSpPr txBox="1"/>
          <p:nvPr/>
        </p:nvSpPr>
        <p:spPr>
          <a:xfrm>
            <a:off x="4419600" y="4038600"/>
            <a:ext cx="381000" cy="523220"/>
          </a:xfrm>
          <a:prstGeom prst="rect">
            <a:avLst/>
          </a:prstGeom>
          <a:noFill/>
        </p:spPr>
        <p:txBody>
          <a:bodyPr wrap="square" rtlCol="0">
            <a:spAutoFit/>
          </a:bodyPr>
          <a:lstStyle/>
          <a:p>
            <a:r>
              <a:rPr lang="en-US" sz="2800" i="1" dirty="0"/>
              <a:t>d</a:t>
            </a:r>
          </a:p>
        </p:txBody>
      </p:sp>
      <p:sp>
        <p:nvSpPr>
          <p:cNvPr id="16" name="TextBox 15"/>
          <p:cNvSpPr txBox="1"/>
          <p:nvPr/>
        </p:nvSpPr>
        <p:spPr>
          <a:xfrm>
            <a:off x="1981200" y="3886200"/>
            <a:ext cx="381000" cy="523220"/>
          </a:xfrm>
          <a:prstGeom prst="rect">
            <a:avLst/>
          </a:prstGeom>
          <a:noFill/>
        </p:spPr>
        <p:txBody>
          <a:bodyPr wrap="square" rtlCol="0">
            <a:spAutoFit/>
          </a:bodyPr>
          <a:lstStyle/>
          <a:p>
            <a:r>
              <a:rPr lang="en-US" sz="2800" i="1" dirty="0"/>
              <a:t>c</a:t>
            </a:r>
          </a:p>
        </p:txBody>
      </p:sp>
      <p:sp>
        <p:nvSpPr>
          <p:cNvPr id="19" name="TextBox 18"/>
          <p:cNvSpPr txBox="1"/>
          <p:nvPr/>
        </p:nvSpPr>
        <p:spPr>
          <a:xfrm>
            <a:off x="4267200" y="2286000"/>
            <a:ext cx="381000" cy="523220"/>
          </a:xfrm>
          <a:prstGeom prst="rect">
            <a:avLst/>
          </a:prstGeom>
          <a:noFill/>
        </p:spPr>
        <p:txBody>
          <a:bodyPr wrap="square" rtlCol="0">
            <a:spAutoFit/>
          </a:bodyPr>
          <a:lstStyle/>
          <a:p>
            <a:r>
              <a:rPr lang="en-US" sz="2800" i="1" dirty="0"/>
              <a:t>b</a:t>
            </a:r>
          </a:p>
        </p:txBody>
      </p:sp>
      <p:sp>
        <p:nvSpPr>
          <p:cNvPr id="21" name="Title 1"/>
          <p:cNvSpPr txBox="1">
            <a:spLocks/>
          </p:cNvSpPr>
          <p:nvPr/>
        </p:nvSpPr>
        <p:spPr>
          <a:xfrm>
            <a:off x="609600" y="3810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4</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297999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Autofit/>
          </a:bodyPr>
          <a:lstStyle/>
          <a:p>
            <a:r>
              <a:rPr lang="en-US" sz="4000" dirty="0"/>
              <a:t>Example of the Powers of a Relation</a:t>
            </a:r>
          </a:p>
        </p:txBody>
      </p:sp>
      <p:grpSp>
        <p:nvGrpSpPr>
          <p:cNvPr id="18" name="Group 17"/>
          <p:cNvGrpSpPr/>
          <p:nvPr/>
        </p:nvGrpSpPr>
        <p:grpSpPr>
          <a:xfrm>
            <a:off x="1219200" y="1752600"/>
            <a:ext cx="2286000" cy="1956375"/>
            <a:chOff x="1905000" y="2590800"/>
            <a:chExt cx="4572000" cy="4587861"/>
          </a:xfrm>
        </p:grpSpPr>
        <p:sp>
          <p:nvSpPr>
            <p:cNvPr id="4" name="Oval 3"/>
            <p:cNvSpPr/>
            <p:nvPr/>
          </p:nvSpPr>
          <p:spPr>
            <a:xfrm>
              <a:off x="23622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362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10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864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0" y="2743200"/>
              <a:ext cx="381000" cy="523220"/>
            </a:xfrm>
            <a:prstGeom prst="rect">
              <a:avLst/>
            </a:prstGeom>
            <a:noFill/>
          </p:spPr>
          <p:txBody>
            <a:bodyPr wrap="square" rtlCol="0">
              <a:spAutoFit/>
            </a:bodyPr>
            <a:lstStyle/>
            <a:p>
              <a:r>
                <a:rPr lang="en-US" sz="2800" i="1" dirty="0"/>
                <a:t>a</a:t>
              </a:r>
            </a:p>
          </p:txBody>
        </p:sp>
        <p:sp>
          <p:nvSpPr>
            <p:cNvPr id="9" name="TextBox 8"/>
            <p:cNvSpPr txBox="1"/>
            <p:nvPr/>
          </p:nvSpPr>
          <p:spPr>
            <a:xfrm>
              <a:off x="6096000" y="2590800"/>
              <a:ext cx="381000" cy="523220"/>
            </a:xfrm>
            <a:prstGeom prst="rect">
              <a:avLst/>
            </a:prstGeom>
            <a:noFill/>
          </p:spPr>
          <p:txBody>
            <a:bodyPr wrap="square" rtlCol="0">
              <a:spAutoFit/>
            </a:bodyPr>
            <a:lstStyle/>
            <a:p>
              <a:r>
                <a:rPr lang="en-US" sz="2800" i="1" dirty="0"/>
                <a:t>b</a:t>
              </a:r>
            </a:p>
          </p:txBody>
        </p:sp>
        <p:sp>
          <p:nvSpPr>
            <p:cNvPr id="10" name="TextBox 9"/>
            <p:cNvSpPr txBox="1"/>
            <p:nvPr/>
          </p:nvSpPr>
          <p:spPr>
            <a:xfrm>
              <a:off x="5486400" y="5029200"/>
              <a:ext cx="381000" cy="523220"/>
            </a:xfrm>
            <a:prstGeom prst="rect">
              <a:avLst/>
            </a:prstGeom>
            <a:noFill/>
          </p:spPr>
          <p:txBody>
            <a:bodyPr wrap="square" rtlCol="0">
              <a:spAutoFit/>
            </a:bodyPr>
            <a:lstStyle/>
            <a:p>
              <a:r>
                <a:rPr lang="en-US" sz="2800" i="1" dirty="0"/>
                <a:t>c</a:t>
              </a:r>
            </a:p>
          </p:txBody>
        </p:sp>
        <p:sp>
          <p:nvSpPr>
            <p:cNvPr id="11" name="TextBox 10"/>
            <p:cNvSpPr txBox="1"/>
            <p:nvPr/>
          </p:nvSpPr>
          <p:spPr>
            <a:xfrm>
              <a:off x="2438400" y="5105400"/>
              <a:ext cx="381000" cy="523220"/>
            </a:xfrm>
            <a:prstGeom prst="rect">
              <a:avLst/>
            </a:prstGeom>
            <a:noFill/>
          </p:spPr>
          <p:txBody>
            <a:bodyPr wrap="square" rtlCol="0">
              <a:spAutoFit/>
            </a:bodyPr>
            <a:lstStyle/>
            <a:p>
              <a:r>
                <a:rPr lang="en-US" sz="2800" i="1" dirty="0"/>
                <a:t>d</a:t>
              </a:r>
            </a:p>
          </p:txBody>
        </p:sp>
        <p:cxnSp>
          <p:nvCxnSpPr>
            <p:cNvPr id="13" name="Straight Arrow Connector 12"/>
            <p:cNvCxnSpPr/>
            <p:nvPr/>
          </p:nvCxnSpPr>
          <p:spPr>
            <a:xfrm>
              <a:off x="2895600" y="28956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19400" y="30480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5067300" y="37719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2819400" y="46482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86200" y="5807315"/>
              <a:ext cx="381000" cy="1371346"/>
            </a:xfrm>
            <a:prstGeom prst="rect">
              <a:avLst/>
            </a:prstGeom>
            <a:noFill/>
          </p:spPr>
          <p:txBody>
            <a:bodyPr wrap="square" rtlCol="0">
              <a:spAutoFit/>
            </a:bodyPr>
            <a:lstStyle/>
            <a:p>
              <a:r>
                <a:rPr lang="en-US" sz="3200" i="1" dirty="0"/>
                <a:t>R</a:t>
              </a:r>
            </a:p>
          </p:txBody>
        </p:sp>
      </p:grpSp>
      <p:grpSp>
        <p:nvGrpSpPr>
          <p:cNvPr id="21" name="Group 20"/>
          <p:cNvGrpSpPr/>
          <p:nvPr/>
        </p:nvGrpSpPr>
        <p:grpSpPr>
          <a:xfrm>
            <a:off x="5029200" y="1676400"/>
            <a:ext cx="2133600" cy="1956375"/>
            <a:chOff x="1676400" y="1676400"/>
            <a:chExt cx="4800600" cy="4609120"/>
          </a:xfrm>
        </p:grpSpPr>
        <p:sp>
          <p:nvSpPr>
            <p:cNvPr id="22" name="Oval 21"/>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76400" y="1676400"/>
              <a:ext cx="381000" cy="523220"/>
            </a:xfrm>
            <a:prstGeom prst="rect">
              <a:avLst/>
            </a:prstGeom>
            <a:noFill/>
          </p:spPr>
          <p:txBody>
            <a:bodyPr wrap="square" rtlCol="0">
              <a:spAutoFit/>
            </a:bodyPr>
            <a:lstStyle/>
            <a:p>
              <a:r>
                <a:rPr lang="en-US" sz="2800" i="1" dirty="0"/>
                <a:t>a</a:t>
              </a:r>
            </a:p>
          </p:txBody>
        </p:sp>
        <p:sp>
          <p:nvSpPr>
            <p:cNvPr id="27" name="TextBox 26"/>
            <p:cNvSpPr txBox="1"/>
            <p:nvPr/>
          </p:nvSpPr>
          <p:spPr>
            <a:xfrm>
              <a:off x="6096000" y="1676400"/>
              <a:ext cx="381000" cy="523220"/>
            </a:xfrm>
            <a:prstGeom prst="rect">
              <a:avLst/>
            </a:prstGeom>
            <a:noFill/>
          </p:spPr>
          <p:txBody>
            <a:bodyPr wrap="square" rtlCol="0">
              <a:spAutoFit/>
            </a:bodyPr>
            <a:lstStyle/>
            <a:p>
              <a:r>
                <a:rPr lang="en-US" sz="2800" i="1" dirty="0"/>
                <a:t>b</a:t>
              </a:r>
            </a:p>
          </p:txBody>
        </p:sp>
        <p:sp>
          <p:nvSpPr>
            <p:cNvPr id="28" name="TextBox 27"/>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29" name="TextBox 28"/>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30" name="Straight Arrow Connector 29"/>
            <p:cNvCxnSpPr/>
            <p:nvPr/>
          </p:nvCxnSpPr>
          <p:spPr>
            <a:xfrm flipV="1">
              <a:off x="2819400" y="2209800"/>
              <a:ext cx="2590800" cy="14478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5067300" y="2933700"/>
              <a:ext cx="12192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2819400" y="3810000"/>
              <a:ext cx="24384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62350" y="4907820"/>
              <a:ext cx="1474470" cy="1377700"/>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2</a:t>
              </a:r>
            </a:p>
          </p:txBody>
        </p:sp>
        <p:cxnSp>
          <p:nvCxnSpPr>
            <p:cNvPr id="34" name="Straight Arrow Connector 33"/>
            <p:cNvCxnSpPr/>
            <p:nvPr/>
          </p:nvCxnSpPr>
          <p:spPr>
            <a:xfrm>
              <a:off x="2895600" y="2209800"/>
              <a:ext cx="25146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a:off x="5428129"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28129"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62482"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98341"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105400" y="4334968"/>
            <a:ext cx="179294" cy="232660"/>
          </a:xfrm>
          <a:prstGeom prst="rect">
            <a:avLst/>
          </a:prstGeom>
          <a:noFill/>
        </p:spPr>
        <p:txBody>
          <a:bodyPr wrap="square" rtlCol="0">
            <a:spAutoFit/>
          </a:bodyPr>
          <a:lstStyle/>
          <a:p>
            <a:r>
              <a:rPr lang="en-US" sz="2800" i="1" dirty="0"/>
              <a:t>a</a:t>
            </a:r>
          </a:p>
        </p:txBody>
      </p:sp>
      <p:sp>
        <p:nvSpPr>
          <p:cNvPr id="41" name="TextBox 40"/>
          <p:cNvSpPr txBox="1"/>
          <p:nvPr/>
        </p:nvSpPr>
        <p:spPr>
          <a:xfrm>
            <a:off x="7391400" y="4267200"/>
            <a:ext cx="179294" cy="232660"/>
          </a:xfrm>
          <a:prstGeom prst="rect">
            <a:avLst/>
          </a:prstGeom>
          <a:noFill/>
        </p:spPr>
        <p:txBody>
          <a:bodyPr wrap="square" rtlCol="0">
            <a:spAutoFit/>
          </a:bodyPr>
          <a:lstStyle/>
          <a:p>
            <a:r>
              <a:rPr lang="en-US" sz="2800" i="1" dirty="0"/>
              <a:t>b</a:t>
            </a:r>
          </a:p>
        </p:txBody>
      </p:sp>
      <p:sp>
        <p:nvSpPr>
          <p:cNvPr id="42" name="TextBox 41"/>
          <p:cNvSpPr txBox="1"/>
          <p:nvPr/>
        </p:nvSpPr>
        <p:spPr>
          <a:xfrm>
            <a:off x="6898341" y="5385366"/>
            <a:ext cx="179294" cy="232660"/>
          </a:xfrm>
          <a:prstGeom prst="rect">
            <a:avLst/>
          </a:prstGeom>
          <a:noFill/>
        </p:spPr>
        <p:txBody>
          <a:bodyPr wrap="square" rtlCol="0">
            <a:spAutoFit/>
          </a:bodyPr>
          <a:lstStyle/>
          <a:p>
            <a:r>
              <a:rPr lang="en-US" sz="2800" i="1" dirty="0"/>
              <a:t>c</a:t>
            </a:r>
          </a:p>
        </p:txBody>
      </p:sp>
      <p:sp>
        <p:nvSpPr>
          <p:cNvPr id="43" name="TextBox 42"/>
          <p:cNvSpPr txBox="1"/>
          <p:nvPr/>
        </p:nvSpPr>
        <p:spPr>
          <a:xfrm>
            <a:off x="5463988" y="5419250"/>
            <a:ext cx="179294" cy="232660"/>
          </a:xfrm>
          <a:prstGeom prst="rect">
            <a:avLst/>
          </a:prstGeom>
          <a:noFill/>
        </p:spPr>
        <p:txBody>
          <a:bodyPr wrap="square" rtlCol="0">
            <a:spAutoFit/>
          </a:bodyPr>
          <a:lstStyle/>
          <a:p>
            <a:r>
              <a:rPr lang="en-US" sz="2800" i="1" dirty="0"/>
              <a:t>d</a:t>
            </a:r>
          </a:p>
        </p:txBody>
      </p:sp>
      <p:sp>
        <p:nvSpPr>
          <p:cNvPr id="44" name="TextBox 43"/>
          <p:cNvSpPr txBox="1"/>
          <p:nvPr/>
        </p:nvSpPr>
        <p:spPr>
          <a:xfrm>
            <a:off x="6019800" y="5562600"/>
            <a:ext cx="753036" cy="584775"/>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3</a:t>
            </a:r>
          </a:p>
        </p:txBody>
      </p:sp>
      <p:cxnSp>
        <p:nvCxnSpPr>
          <p:cNvPr id="45" name="Straight Arrow Connector 44"/>
          <p:cNvCxnSpPr/>
          <p:nvPr/>
        </p:nvCxnSpPr>
        <p:spPr>
          <a:xfrm rot="5400000">
            <a:off x="5228776" y="4843204"/>
            <a:ext cx="542141" cy="7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a:off x="4191000" y="22098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6019800" y="3733800"/>
            <a:ext cx="304800" cy="2286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p:cNvSpPr/>
          <p:nvPr/>
        </p:nvSpPr>
        <p:spPr>
          <a:xfrm rot="10800000">
            <a:off x="4191000" y="47244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1066800" y="4114800"/>
            <a:ext cx="2743200" cy="2108775"/>
            <a:chOff x="1752600" y="1676400"/>
            <a:chExt cx="4876800" cy="4177096"/>
          </a:xfrm>
        </p:grpSpPr>
        <p:sp>
          <p:nvSpPr>
            <p:cNvPr id="67" name="Oval 66"/>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752600" y="1905000"/>
              <a:ext cx="381000" cy="523220"/>
            </a:xfrm>
            <a:prstGeom prst="rect">
              <a:avLst/>
            </a:prstGeom>
            <a:noFill/>
          </p:spPr>
          <p:txBody>
            <a:bodyPr wrap="square" rtlCol="0">
              <a:spAutoFit/>
            </a:bodyPr>
            <a:lstStyle/>
            <a:p>
              <a:r>
                <a:rPr lang="en-US" sz="2800" i="1" dirty="0"/>
                <a:t>a</a:t>
              </a:r>
            </a:p>
          </p:txBody>
        </p:sp>
        <p:sp>
          <p:nvSpPr>
            <p:cNvPr id="72" name="TextBox 71"/>
            <p:cNvSpPr txBox="1"/>
            <p:nvPr/>
          </p:nvSpPr>
          <p:spPr>
            <a:xfrm>
              <a:off x="6248400" y="1676400"/>
              <a:ext cx="381000" cy="523220"/>
            </a:xfrm>
            <a:prstGeom prst="rect">
              <a:avLst/>
            </a:prstGeom>
            <a:noFill/>
          </p:spPr>
          <p:txBody>
            <a:bodyPr wrap="square" rtlCol="0">
              <a:spAutoFit/>
            </a:bodyPr>
            <a:lstStyle/>
            <a:p>
              <a:r>
                <a:rPr lang="en-US" sz="2800" i="1" dirty="0"/>
                <a:t>b</a:t>
              </a:r>
            </a:p>
          </p:txBody>
        </p:sp>
        <p:sp>
          <p:nvSpPr>
            <p:cNvPr id="73" name="TextBox 72"/>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74" name="TextBox 73"/>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75" name="Straight Arrow Connector 74"/>
            <p:cNvCxnSpPr/>
            <p:nvPr/>
          </p:nvCxnSpPr>
          <p:spPr>
            <a:xfrm>
              <a:off x="2895600" y="20574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819400" y="22098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5067300" y="29337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2819400" y="38100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513667" y="4695164"/>
              <a:ext cx="1828800" cy="1158332"/>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4</a:t>
              </a:r>
            </a:p>
          </p:txBody>
        </p:sp>
      </p:grpSp>
      <p:sp>
        <p:nvSpPr>
          <p:cNvPr id="80" name="TextBox 79"/>
          <p:cNvSpPr txBox="1"/>
          <p:nvPr/>
        </p:nvSpPr>
        <p:spPr>
          <a:xfrm>
            <a:off x="685800" y="6172200"/>
            <a:ext cx="8229600" cy="646331"/>
          </a:xfrm>
          <a:prstGeom prst="rect">
            <a:avLst/>
          </a:prstGeom>
          <a:noFill/>
          <a:ln>
            <a:solidFill>
              <a:schemeClr val="tx2"/>
            </a:solidFill>
          </a:ln>
        </p:spPr>
        <p:txBody>
          <a:bodyPr wrap="square" rtlCol="0">
            <a:spAutoFit/>
          </a:bodyPr>
          <a:lstStyle/>
          <a:p>
            <a:r>
              <a:rPr lang="en-US" dirty="0"/>
              <a:t>The pair (</a:t>
            </a:r>
            <a:r>
              <a:rPr lang="en-US" dirty="0" err="1"/>
              <a:t>x,y</a:t>
            </a:r>
            <a:r>
              <a:rPr lang="en-US" dirty="0"/>
              <a:t>) is in  </a:t>
            </a:r>
            <a:r>
              <a:rPr lang="en-US" i="1" dirty="0" err="1"/>
              <a:t>R</a:t>
            </a:r>
            <a:r>
              <a:rPr lang="en-US" i="1" baseline="30000" dirty="0" err="1">
                <a:ea typeface="Cambria Math" pitchFamily="18" charset="0"/>
              </a:rPr>
              <a:t>n</a:t>
            </a:r>
            <a:r>
              <a:rPr lang="en-US" baseline="30000" dirty="0">
                <a:latin typeface="Cambria Math" pitchFamily="18" charset="0"/>
                <a:ea typeface="Cambria Math" pitchFamily="18" charset="0"/>
              </a:rPr>
              <a:t> </a:t>
            </a:r>
            <a:r>
              <a:rPr lang="en-US" dirty="0"/>
              <a:t> if there is a path of length </a:t>
            </a:r>
            <a:r>
              <a:rPr lang="en-US" i="1" dirty="0"/>
              <a:t>n</a:t>
            </a:r>
            <a:r>
              <a:rPr lang="en-US" dirty="0"/>
              <a:t> from </a:t>
            </a:r>
            <a:r>
              <a:rPr lang="en-US" i="1" dirty="0"/>
              <a:t>x</a:t>
            </a:r>
            <a:r>
              <a:rPr lang="en-US" dirty="0"/>
              <a:t> to </a:t>
            </a:r>
            <a:r>
              <a:rPr lang="en-US" i="1" dirty="0"/>
              <a:t>y</a:t>
            </a:r>
            <a:r>
              <a:rPr lang="en-US" dirty="0"/>
              <a:t>  in </a:t>
            </a:r>
            <a:r>
              <a:rPr lang="en-US" i="1" dirty="0"/>
              <a:t>R</a:t>
            </a:r>
            <a:endParaRPr lang="en-US" dirty="0"/>
          </a:p>
          <a:p>
            <a:r>
              <a:rPr lang="en-US" dirty="0"/>
              <a:t>             (following the direction of the arrows). </a:t>
            </a:r>
            <a:endParaRPr lang="en-US" baseline="30000" dirty="0">
              <a:latin typeface="Cambria Math" pitchFamily="18" charset="0"/>
              <a:ea typeface="Cambria Math" pitchFamily="18" charset="0"/>
            </a:endParaRPr>
          </a:p>
        </p:txBody>
      </p:sp>
      <p:sp>
        <p:nvSpPr>
          <p:cNvPr id="93" name="Freeform 92"/>
          <p:cNvSpPr/>
          <p:nvPr/>
        </p:nvSpPr>
        <p:spPr>
          <a:xfrm>
            <a:off x="7010400" y="41910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6934200" y="50292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881162">
            <a:off x="5525642" y="5062139"/>
            <a:ext cx="30480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1672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
        <p:nvSpPr>
          <p:cNvPr id="3" name="Subtitle 2"/>
          <p:cNvSpPr>
            <a:spLocks noGrp="1"/>
          </p:cNvSpPr>
          <p:nvPr>
            <p:ph type="subTitle" idx="1"/>
          </p:nvPr>
        </p:nvSpPr>
        <p:spPr/>
        <p:txBody>
          <a:bodyPr/>
          <a:lstStyle/>
          <a:p>
            <a:r>
              <a:rPr lang="en-US" dirty="0"/>
              <a:t>Section 9.5</a:t>
            </a:r>
          </a:p>
        </p:txBody>
      </p:sp>
    </p:spTree>
    <p:extLst>
      <p:ext uri="{BB962C8B-B14F-4D97-AF65-F5344CB8AC3E}">
        <p14:creationId xmlns:p14="http://schemas.microsoft.com/office/powerpoint/2010/main" val="615669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Strings</a:t>
            </a:r>
          </a:p>
        </p:txBody>
      </p:sp>
      <p:sp>
        <p:nvSpPr>
          <p:cNvPr id="3" name="Content Placeholder 2"/>
          <p:cNvSpPr>
            <a:spLocks noGrp="1"/>
          </p:cNvSpPr>
          <p:nvPr>
            <p:ph idx="1"/>
          </p:nvPr>
        </p:nvSpPr>
        <p:spPr>
          <a:xfrm>
            <a:off x="457200" y="1828800"/>
            <a:ext cx="8229600" cy="4389120"/>
          </a:xfrm>
        </p:spPr>
        <p:txBody>
          <a:bodyPr>
            <a:normAutofit fontScale="55000" lnSpcReduction="20000"/>
          </a:bodyPr>
          <a:lstStyle/>
          <a:p>
            <a:pPr>
              <a:buNone/>
            </a:pPr>
            <a:r>
              <a:rPr lang="en-US" b="1" dirty="0"/>
              <a:t>   </a:t>
            </a:r>
          </a:p>
          <a:p>
            <a:pPr>
              <a:buNone/>
            </a:pPr>
            <a:r>
              <a:rPr lang="en-US" b="1" dirty="0"/>
              <a:t>     </a:t>
            </a:r>
            <a:r>
              <a:rPr lang="en-US" sz="3400" b="1" dirty="0"/>
              <a:t>Example</a:t>
            </a:r>
            <a:r>
              <a:rPr lang="en-US" sz="3400" dirty="0"/>
              <a:t>: Suppose that </a:t>
            </a:r>
            <a:r>
              <a:rPr lang="en-US" sz="3400" i="1" dirty="0"/>
              <a:t>R</a:t>
            </a:r>
            <a:r>
              <a:rPr lang="en-US" sz="3400" dirty="0"/>
              <a:t> is the relation on the set of strings of English letters such that </a:t>
            </a:r>
            <a:r>
              <a:rPr lang="en-US" sz="3400" i="1" dirty="0" err="1"/>
              <a:t>aRb</a:t>
            </a:r>
            <a:r>
              <a:rPr lang="en-US" sz="3400" dirty="0"/>
              <a:t> if and only if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where </a:t>
            </a:r>
            <a:r>
              <a:rPr lang="en-US" sz="3400" i="1" dirty="0"/>
              <a:t>l</a:t>
            </a:r>
            <a:r>
              <a:rPr lang="en-US" sz="3400" dirty="0"/>
              <a:t>(</a:t>
            </a:r>
            <a:r>
              <a:rPr lang="en-US" sz="3400" i="1" dirty="0"/>
              <a:t>x</a:t>
            </a:r>
            <a:r>
              <a:rPr lang="en-US" sz="3400" dirty="0"/>
              <a:t>) is the length of the string </a:t>
            </a:r>
            <a:r>
              <a:rPr lang="en-US" sz="3400" i="1" dirty="0"/>
              <a:t>x</a:t>
            </a:r>
            <a:r>
              <a:rPr lang="en-US" sz="3400" dirty="0"/>
              <a:t>. Is </a:t>
            </a:r>
            <a:r>
              <a:rPr lang="en-US" sz="3400" i="1" dirty="0"/>
              <a:t>R</a:t>
            </a:r>
            <a:r>
              <a:rPr lang="en-US" sz="3400" dirty="0"/>
              <a:t> an equivalence relation? </a:t>
            </a:r>
          </a:p>
          <a:p>
            <a:pPr>
              <a:buNone/>
            </a:pPr>
            <a:endParaRPr lang="en-US" sz="3400" dirty="0"/>
          </a:p>
          <a:p>
            <a:pPr>
              <a:buNone/>
            </a:pPr>
            <a:r>
              <a:rPr lang="en-US" sz="3400" dirty="0"/>
              <a:t>    </a:t>
            </a:r>
            <a:r>
              <a:rPr lang="en-US" sz="3400" b="1" dirty="0"/>
              <a:t>Solution</a:t>
            </a:r>
            <a:r>
              <a:rPr lang="en-US" sz="3400" dirty="0"/>
              <a:t>: Show that all of the properties of an equivalence relation hold.</a:t>
            </a:r>
          </a:p>
          <a:p>
            <a:pPr lvl="1"/>
            <a:r>
              <a:rPr lang="en-US" sz="3400" i="1" dirty="0"/>
              <a:t>Reflexivity</a:t>
            </a:r>
            <a:r>
              <a:rPr lang="en-US" sz="3400" dirty="0"/>
              <a:t>: Because</a:t>
            </a:r>
            <a:r>
              <a:rPr lang="en-US" sz="3400" i="1" dirty="0"/>
              <a:t> 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it follows that </a:t>
            </a:r>
            <a:r>
              <a:rPr lang="en-US" sz="3400" i="1" dirty="0" err="1"/>
              <a:t>aRa</a:t>
            </a:r>
            <a:r>
              <a:rPr lang="en-US" sz="3400" dirty="0"/>
              <a:t> for all strings </a:t>
            </a:r>
            <a:r>
              <a:rPr lang="en-US" sz="3400" i="1" dirty="0"/>
              <a:t>a</a:t>
            </a:r>
            <a:r>
              <a:rPr lang="en-US" sz="3400" dirty="0"/>
              <a:t>. </a:t>
            </a:r>
          </a:p>
          <a:p>
            <a:pPr lvl="1"/>
            <a:r>
              <a:rPr lang="en-US" sz="3400" i="1" dirty="0"/>
              <a:t>Symmetry</a:t>
            </a:r>
            <a:r>
              <a:rPr lang="en-US" sz="3400" dirty="0"/>
              <a:t>: Suppose that </a:t>
            </a:r>
            <a:r>
              <a:rPr lang="en-US" sz="3400" i="1" dirty="0" err="1"/>
              <a:t>aRb</a:t>
            </a:r>
            <a:r>
              <a:rPr lang="en-US" sz="3400" i="1" dirty="0"/>
              <a:t>.</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a</a:t>
            </a:r>
            <a:r>
              <a:rPr lang="en-US" sz="3400" dirty="0"/>
              <a:t>) also holds  and </a:t>
            </a:r>
            <a:r>
              <a:rPr lang="en-US" sz="3400" i="1" dirty="0" err="1"/>
              <a:t>bRa</a:t>
            </a:r>
            <a:r>
              <a:rPr lang="en-US" sz="3400" dirty="0"/>
              <a:t>. </a:t>
            </a:r>
          </a:p>
          <a:p>
            <a:pPr lvl="1"/>
            <a:r>
              <a:rPr lang="en-US" sz="3400" i="1" dirty="0"/>
              <a:t>Transitivity</a:t>
            </a:r>
            <a:r>
              <a:rPr lang="en-US" sz="3400" dirty="0"/>
              <a:t>: Suppose that </a:t>
            </a:r>
            <a:r>
              <a:rPr lang="en-US" sz="3400" dirty="0" err="1"/>
              <a:t>a</a:t>
            </a:r>
            <a:r>
              <a:rPr lang="en-US" sz="3400" i="1" dirty="0" err="1"/>
              <a:t>R</a:t>
            </a:r>
            <a:r>
              <a:rPr lang="en-US" sz="3400" dirty="0" err="1"/>
              <a:t>b</a:t>
            </a:r>
            <a:r>
              <a:rPr lang="en-US" sz="3400" i="1" dirty="0"/>
              <a:t> </a:t>
            </a:r>
            <a:r>
              <a:rPr lang="en-US" sz="3400" dirty="0"/>
              <a:t>and </a:t>
            </a:r>
            <a:r>
              <a:rPr lang="en-US" sz="3400" i="1" dirty="0" err="1"/>
              <a:t>bRc</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),and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c</a:t>
            </a:r>
            <a:r>
              <a:rPr lang="en-US" sz="3400" dirty="0"/>
              <a:t>),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also holds and </a:t>
            </a:r>
            <a:r>
              <a:rPr lang="en-US" sz="3400" i="1" dirty="0" err="1"/>
              <a:t>aRc</a:t>
            </a:r>
            <a:r>
              <a:rPr lang="en-US" sz="3400"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Modulo </a:t>
            </a:r>
            <a:r>
              <a:rPr lang="en-US" i="1" dirty="0"/>
              <a:t>m</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buNone/>
            </a:pPr>
            <a:r>
              <a:rPr lang="en-US" dirty="0"/>
              <a:t>    is an equivalence relation on the set of integers.</a:t>
            </a:r>
          </a:p>
          <a:p>
            <a:pPr>
              <a:buNone/>
            </a:pPr>
            <a:endParaRPr lang="en-US" dirty="0"/>
          </a:p>
          <a:p>
            <a:pPr>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since </a:t>
            </a:r>
            <a:r>
              <a:rPr lang="en-US" i="1" dirty="0"/>
              <a:t>a</a:t>
            </a:r>
            <a:r>
              <a:rPr lang="en-US" dirty="0"/>
              <a:t> </a:t>
            </a:r>
            <a:r>
              <a:rPr lang="en-US" dirty="0">
                <a:latin typeface="Cambria Math"/>
                <a:ea typeface="Cambria Math"/>
              </a:rPr>
              <a:t>−</a:t>
            </a:r>
            <a:r>
              <a:rPr lang="en-US" dirty="0"/>
              <a:t> </a:t>
            </a:r>
            <a:r>
              <a:rPr lang="en-US" i="1" dirty="0"/>
              <a:t>a </a:t>
            </a:r>
            <a:r>
              <a:rPr lang="en-US" dirty="0"/>
              <a:t>= </a:t>
            </a:r>
            <a:r>
              <a:rPr lang="en-US" dirty="0">
                <a:latin typeface="Cambria Math" pitchFamily="18" charset="0"/>
                <a:ea typeface="Cambria Math" pitchFamily="18" charset="0"/>
              </a:rPr>
              <a:t>0</a:t>
            </a:r>
            <a:r>
              <a:rPr lang="en-US" dirty="0"/>
              <a:t> is divisible by </a:t>
            </a:r>
            <a:r>
              <a:rPr lang="en-US" i="1" dirty="0"/>
              <a:t>m</a:t>
            </a:r>
            <a:r>
              <a:rPr lang="en-US" dirty="0"/>
              <a:t> since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t>m</a:t>
            </a:r>
            <a:r>
              <a:rPr lang="en-US" dirty="0"/>
              <a:t>.</a:t>
            </a:r>
          </a:p>
          <a:p>
            <a:pPr lvl="1"/>
            <a:r>
              <a:rPr lang="en-US" i="1" dirty="0"/>
              <a:t>Symmetry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Then </a:t>
            </a:r>
            <a:r>
              <a:rPr lang="en-US" i="1" dirty="0"/>
              <a:t>a</a:t>
            </a:r>
            <a:r>
              <a:rPr lang="en-US" dirty="0"/>
              <a:t> </a:t>
            </a:r>
            <a:r>
              <a:rPr lang="en-US" dirty="0">
                <a:latin typeface="Cambria Math"/>
                <a:ea typeface="Cambria Math"/>
              </a:rPr>
              <a:t>−</a:t>
            </a:r>
            <a:r>
              <a:rPr lang="en-US" dirty="0"/>
              <a:t> </a:t>
            </a:r>
            <a:r>
              <a:rPr lang="en-US" i="1" dirty="0"/>
              <a:t>b</a:t>
            </a:r>
            <a:r>
              <a:rPr lang="en-US" dirty="0"/>
              <a:t> is divisible by </a:t>
            </a:r>
            <a:r>
              <a:rPr lang="en-US" i="1" dirty="0"/>
              <a:t>m</a:t>
            </a:r>
            <a:r>
              <a:rPr lang="en-US" dirty="0"/>
              <a:t>, and so </a:t>
            </a:r>
            <a:r>
              <a:rPr lang="en-US" i="1" dirty="0"/>
              <a:t>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a:t>
            </a:r>
            <a:r>
              <a:rPr lang="en-US" dirty="0"/>
              <a:t>, where </a:t>
            </a:r>
            <a:r>
              <a:rPr lang="en-US" i="1" dirty="0"/>
              <a:t>k</a:t>
            </a:r>
            <a:r>
              <a:rPr lang="en-US" dirty="0"/>
              <a:t> is an integer. It follows that</a:t>
            </a:r>
            <a:r>
              <a:rPr lang="en-US" i="1" dirty="0"/>
              <a:t> b</a:t>
            </a:r>
            <a:r>
              <a:rPr lang="en-US" dirty="0"/>
              <a:t> </a:t>
            </a:r>
            <a:r>
              <a:rPr lang="en-US" dirty="0">
                <a:latin typeface="Cambria Math"/>
                <a:ea typeface="Cambria Math"/>
              </a:rPr>
              <a:t>−</a:t>
            </a:r>
            <a:r>
              <a:rPr lang="en-US" dirty="0"/>
              <a:t> </a:t>
            </a:r>
            <a:r>
              <a:rPr lang="en-US" i="1" dirty="0"/>
              <a:t>a</a:t>
            </a:r>
            <a:r>
              <a:rPr lang="en-US" dirty="0"/>
              <a:t> = (</a:t>
            </a:r>
            <a:r>
              <a:rPr lang="en-US" dirty="0">
                <a:latin typeface="Cambria Math"/>
                <a:ea typeface="Cambria Math"/>
              </a:rPr>
              <a:t>− </a:t>
            </a:r>
            <a:r>
              <a:rPr lang="en-US" i="1" dirty="0">
                <a:ea typeface="Cambria Math" pitchFamily="18" charset="0"/>
              </a:rPr>
              <a:t>k</a:t>
            </a:r>
            <a:r>
              <a:rPr lang="en-US" dirty="0">
                <a:ea typeface="Cambria Math" pitchFamily="18" charset="0"/>
              </a:rPr>
              <a:t>)</a:t>
            </a:r>
            <a:r>
              <a:rPr lang="en-US" dirty="0"/>
              <a:t> </a:t>
            </a:r>
            <a:r>
              <a:rPr lang="en-US" i="1" dirty="0"/>
              <a:t>m, so b</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a:t>
            </a:r>
          </a:p>
          <a:p>
            <a:pPr lvl="1"/>
            <a:r>
              <a:rPr lang="en-US" i="1" dirty="0"/>
              <a:t>Transitivity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 Then </a:t>
            </a:r>
            <a:r>
              <a:rPr lang="en-US" i="1" dirty="0"/>
              <a:t>m</a:t>
            </a:r>
            <a:r>
              <a:rPr lang="en-US" dirty="0"/>
              <a:t> divides both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Hence, there are integers </a:t>
            </a:r>
            <a:r>
              <a:rPr lang="en-US" i="1" dirty="0"/>
              <a:t>k</a:t>
            </a:r>
            <a:r>
              <a:rPr lang="en-US" dirty="0"/>
              <a:t> and </a:t>
            </a:r>
            <a:r>
              <a:rPr lang="en-US" i="1" dirty="0"/>
              <a:t>l </a:t>
            </a:r>
            <a:r>
              <a:rPr lang="en-US" dirty="0"/>
              <a:t>with          </a:t>
            </a:r>
            <a:r>
              <a:rPr lang="en-US" i="1" dirty="0"/>
              <a:t> 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  and 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l</a:t>
            </a:r>
            <a:r>
              <a:rPr lang="en-US" i="1" dirty="0"/>
              <a:t>m. </a:t>
            </a:r>
            <a:r>
              <a:rPr lang="en-US" dirty="0"/>
              <a:t>We obtain by adding the equations: </a:t>
            </a:r>
          </a:p>
          <a:p>
            <a:pPr lvl="1">
              <a:buNone/>
            </a:pPr>
            <a:r>
              <a:rPr lang="en-US" dirty="0"/>
              <a:t>               </a:t>
            </a:r>
            <a:r>
              <a:rPr lang="en-US" i="1" dirty="0"/>
              <a:t>a</a:t>
            </a:r>
            <a:r>
              <a:rPr lang="en-US" dirty="0"/>
              <a:t> </a:t>
            </a:r>
            <a:r>
              <a:rPr lang="en-US" dirty="0">
                <a:latin typeface="Cambria Math"/>
                <a:ea typeface="Cambria Math"/>
              </a:rPr>
              <a:t>−</a:t>
            </a:r>
            <a:r>
              <a:rPr lang="en-US" dirty="0"/>
              <a:t> </a:t>
            </a:r>
            <a:r>
              <a:rPr lang="en-US" i="1" dirty="0"/>
              <a:t>c</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a:t>
            </a:r>
            <a:r>
              <a:rPr lang="en-US" i="1" dirty="0">
                <a:ea typeface="Cambria Math" pitchFamily="18" charset="0"/>
              </a:rPr>
              <a:t> + </a:t>
            </a:r>
            <a:r>
              <a:rPr lang="en-US" dirty="0"/>
              <a:t>(</a:t>
            </a:r>
            <a:r>
              <a:rPr lang="en-US" i="1" dirty="0"/>
              <a:t>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k</a:t>
            </a:r>
            <a:r>
              <a:rPr lang="en-US" i="1" dirty="0"/>
              <a:t>m</a:t>
            </a:r>
            <a:r>
              <a:rPr lang="en-US" dirty="0"/>
              <a:t> +</a:t>
            </a:r>
            <a:r>
              <a:rPr lang="en-US" i="1" dirty="0">
                <a:ea typeface="Cambria Math" pitchFamily="18" charset="0"/>
              </a:rPr>
              <a:t> l</a:t>
            </a:r>
            <a:r>
              <a:rPr lang="en-US" i="1" dirty="0"/>
              <a:t>m = </a:t>
            </a:r>
            <a:r>
              <a:rPr lang="en-US" dirty="0"/>
              <a:t>(</a:t>
            </a:r>
            <a:r>
              <a:rPr lang="en-US" i="1" dirty="0"/>
              <a:t>k + l</a:t>
            </a:r>
            <a:r>
              <a:rPr lang="en-US" dirty="0"/>
              <a:t>)</a:t>
            </a:r>
            <a:r>
              <a:rPr lang="en-US" i="1" dirty="0"/>
              <a:t> m.</a:t>
            </a:r>
            <a:endParaRPr lang="en-US" dirty="0"/>
          </a:p>
          <a:p>
            <a:pPr lvl="1">
              <a:buNone/>
            </a:pPr>
            <a:r>
              <a:rPr lang="en-US" dirty="0"/>
              <a:t>    Therefore, </a:t>
            </a:r>
            <a:r>
              <a:rPr lang="en-US" i="1" dirty="0"/>
              <a:t>a</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Divides</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Show that the “divides” relation on the set of positive integers is not an equivalence relation.</a:t>
            </a:r>
          </a:p>
          <a:p>
            <a:pPr>
              <a:buNone/>
            </a:pPr>
            <a:r>
              <a:rPr lang="en-US" dirty="0"/>
              <a:t>   </a:t>
            </a:r>
            <a:r>
              <a:rPr lang="en-US" b="1" dirty="0"/>
              <a:t>Solution</a:t>
            </a:r>
            <a:r>
              <a:rPr lang="en-US" dirty="0"/>
              <a:t>: The properties of reflexivity, and transitivity do hold, but there relation is not transitive. Hence, “divides” is not an equivalence relation.</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a:t>
            </a:r>
            <a:r>
              <a:rPr lang="en-US" i="1" dirty="0">
                <a:ea typeface="Cambria Math"/>
              </a:rPr>
              <a:t>a</a:t>
            </a:r>
            <a:r>
              <a:rPr lang="en-US" dirty="0">
                <a:latin typeface="Cambria Math"/>
                <a:ea typeface="Cambria Math"/>
              </a:rPr>
              <a:t>. </a:t>
            </a:r>
            <a:endParaRPr lang="en-US" dirty="0"/>
          </a:p>
          <a:p>
            <a:pPr lvl="1"/>
            <a:r>
              <a:rPr lang="en-US" i="1" dirty="0"/>
              <a:t>Not Symmetric</a:t>
            </a:r>
            <a:r>
              <a:rPr lang="en-US" dirty="0"/>
              <a:t>: For example,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 but </a:t>
            </a:r>
            <a:r>
              <a:rPr lang="en-US" dirty="0">
                <a:latin typeface="Cambria Math" pitchFamily="18" charset="0"/>
                <a:ea typeface="Cambria Math" pitchFamily="18" charset="0"/>
              </a:rPr>
              <a:t>4</a:t>
            </a:r>
            <a:r>
              <a:rPr lang="en-US" dirty="0"/>
              <a:t> </a:t>
            </a:r>
            <a:r>
              <a:rPr lang="en-US" dirty="0">
                <a:latin typeface="Cambria Math"/>
                <a:ea typeface="Cambria Math"/>
              </a:rPr>
              <a:t>∤ 2. </a:t>
            </a:r>
            <a:r>
              <a:rPr lang="en-US" dirty="0">
                <a:ea typeface="Cambria Math"/>
              </a:rPr>
              <a:t>Hence, the relation is not symmetric. </a:t>
            </a:r>
            <a:endParaRPr lang="en-US"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 </a:t>
            </a:r>
            <a:r>
              <a:rPr lang="en-US" dirty="0"/>
              <a:t>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and </a:t>
            </a:r>
            <a:r>
              <a:rPr lang="en-US" dirty="0" err="1"/>
              <a:t>Antisymmetric</a:t>
            </a:r>
            <a:r>
              <a:rPr lang="en-US" dirty="0"/>
              <a:t> Relations</a:t>
            </a:r>
          </a:p>
          <a:p>
            <a:pPr lvl="1"/>
            <a:r>
              <a:rPr lang="en-US" dirty="0"/>
              <a:t>Transitive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Relations</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pPr>
              <a:buNone/>
            </a:pPr>
            <a:r>
              <a:rPr lang="en-US" b="1" dirty="0">
                <a:ea typeface="Cambria Math"/>
              </a:rPr>
              <a:t>    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676400" y="5105400"/>
            <a:ext cx="2394204" cy="1338834"/>
          </a:xfrm>
          <a:prstGeom prst="rect">
            <a:avLst/>
          </a:prstGeom>
        </p:spPr>
      </p:pic>
      <p:sp>
        <p:nvSpPr>
          <p:cNvPr id="5" name="TextBox 4"/>
          <p:cNvSpPr txBox="1"/>
          <p:nvPr/>
        </p:nvSpPr>
        <p:spPr>
          <a:xfrm>
            <a:off x="4648200" y="5105400"/>
            <a:ext cx="3886200" cy="1200329"/>
          </a:xfrm>
          <a:prstGeom prst="rect">
            <a:avLst/>
          </a:prstGeom>
          <a:noFill/>
          <a:ln>
            <a:solidFill>
              <a:schemeClr val="accent1"/>
            </a:solidFill>
          </a:ln>
        </p:spPr>
        <p:txBody>
          <a:bodyPr wrap="square" rtlCol="0">
            <a:spAutoFit/>
          </a:bodyPr>
          <a:lstStyle/>
          <a:p>
            <a:r>
              <a:rPr lang="en-US" dirty="0"/>
              <a:t>Relations are more general than functions. A function is a relation where exactly one element of </a:t>
            </a:r>
            <a:r>
              <a:rPr lang="en-US" i="1" dirty="0"/>
              <a:t>B</a:t>
            </a:r>
            <a:r>
              <a:rPr lang="en-US" dirty="0"/>
              <a:t> is related to each element of </a:t>
            </a:r>
            <a:r>
              <a:rPr lang="en-US" i="1" dirty="0"/>
              <a:t>A.</a:t>
            </a:r>
            <a:r>
              <a:rPr lang="en-US" dirty="0"/>
              <a:t> </a:t>
            </a:r>
          </a:p>
        </p:txBody>
      </p:sp>
    </p:spTree>
    <p:extLst>
      <p:ext uri="{BB962C8B-B14F-4D97-AF65-F5344CB8AC3E}">
        <p14:creationId xmlns:p14="http://schemas.microsoft.com/office/powerpoint/2010/main" val="1862085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Functions</a:t>
            </a:r>
          </a:p>
        </p:txBody>
      </p:sp>
      <p:sp>
        <p:nvSpPr>
          <p:cNvPr id="3" name="Content Placeholder 2"/>
          <p:cNvSpPr>
            <a:spLocks noGrp="1"/>
          </p:cNvSpPr>
          <p:nvPr>
            <p:ph idx="1"/>
          </p:nvPr>
        </p:nvSpPr>
        <p:spPr/>
        <p:txBody>
          <a:bodyPr>
            <a:normAutofit fontScale="62500" lnSpcReduction="20000"/>
          </a:bodyPr>
          <a:lstStyle/>
          <a:p>
            <a:pPr>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r>
              <a:rPr lang="en-US" dirty="0"/>
              <a:t>A common hashing function is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i="1" dirty="0"/>
              <a:t>m</a:t>
            </a:r>
            <a:r>
              <a:rPr lang="en-US" dirty="0"/>
              <a:t>, where </a:t>
            </a:r>
            <a:r>
              <a:rPr lang="en-US" i="1" dirty="0"/>
              <a:t>m </a:t>
            </a:r>
            <a:r>
              <a:rPr lang="en-US" dirty="0"/>
              <a:t>is the number of memory locations. </a:t>
            </a:r>
          </a:p>
          <a:p>
            <a:pPr lvl="1"/>
            <a:r>
              <a:rPr lang="en-US" dirty="0"/>
              <a:t>Because this hashing function is onto, all memory locations are possible.</a:t>
            </a:r>
          </a:p>
          <a:p>
            <a:pPr>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buNone/>
            </a:pPr>
            <a:r>
              <a:rPr lang="en-US" dirty="0"/>
              <a:t>h(</a:t>
            </a:r>
            <a:r>
              <a:rPr lang="en-US" dirty="0">
                <a:latin typeface="Cambria Math" pitchFamily="18" charset="0"/>
                <a:ea typeface="Cambria Math" pitchFamily="18" charset="0"/>
              </a:rPr>
              <a:t>064212848</a:t>
            </a:r>
            <a:r>
              <a:rPr lang="en-US" dirty="0"/>
              <a:t>) = </a:t>
            </a:r>
            <a:r>
              <a:rPr lang="en-US" dirty="0">
                <a:latin typeface="Cambria Math" pitchFamily="18" charset="0"/>
                <a:ea typeface="Cambria Math" pitchFamily="18" charset="0"/>
              </a:rPr>
              <a:t>064212848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a:t>
            </a:r>
          </a:p>
          <a:p>
            <a:pPr lvl="2">
              <a:buNone/>
            </a:pPr>
            <a:r>
              <a:rPr lang="en-US" dirty="0"/>
              <a:t>h(</a:t>
            </a:r>
            <a:r>
              <a:rPr lang="en-US" dirty="0">
                <a:latin typeface="Cambria Math" pitchFamily="18" charset="0"/>
                <a:ea typeface="Cambria Math" pitchFamily="18" charset="0"/>
              </a:rPr>
              <a:t>037149212</a:t>
            </a:r>
            <a:r>
              <a:rPr lang="en-US" dirty="0"/>
              <a:t>) = </a:t>
            </a:r>
            <a:r>
              <a:rPr lang="en-US" dirty="0">
                <a:latin typeface="Cambria Math" pitchFamily="18" charset="0"/>
                <a:ea typeface="Cambria Math" pitchFamily="18" charset="0"/>
              </a:rPr>
              <a:t>037149212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65</a:t>
            </a:r>
          </a:p>
          <a:p>
            <a:pPr lvl="2">
              <a:buNone/>
            </a:pPr>
            <a:r>
              <a:rPr lang="en-US" dirty="0"/>
              <a:t>h(</a:t>
            </a:r>
            <a:r>
              <a:rPr lang="en-US" dirty="0">
                <a:latin typeface="Cambria Math" pitchFamily="18" charset="0"/>
                <a:ea typeface="Cambria Math" pitchFamily="18" charset="0"/>
              </a:rPr>
              <a:t>107405723</a:t>
            </a:r>
            <a:r>
              <a:rPr lang="en-US" dirty="0"/>
              <a:t>) = </a:t>
            </a:r>
            <a:r>
              <a:rPr lang="en-US" dirty="0">
                <a:latin typeface="Cambria Math" pitchFamily="18" charset="0"/>
                <a:ea typeface="Cambria Math" pitchFamily="18" charset="0"/>
              </a:rPr>
              <a:t>107405723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 but since location 14 is already occupied, the record is assigned to  the next available position, which is 15.</a:t>
            </a:r>
          </a:p>
          <a:p>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r>
              <a:rPr lang="en-US" dirty="0">
                <a:latin typeface="Cambria Math"/>
                <a:ea typeface="Cambria Math"/>
              </a:rPr>
              <a:t> There are many other methods of handling with collisions. You may cover these in a  </a:t>
            </a:r>
          </a:p>
          <a:p>
            <a:pPr>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775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743200" y="4724400"/>
            <a:ext cx="3352800" cy="381000"/>
          </a:xfrm>
          <a:prstGeom prst="rect">
            <a:avLst/>
          </a:prstGeom>
          <a:noFill/>
        </p:spPr>
        <p:txBody>
          <a:bodyPr wrap="square" rtlCol="0">
            <a:spAutoFit/>
          </a:bodyPr>
          <a:lstStyle/>
          <a:p>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i="1" dirty="0" err="1">
                <a:ea typeface="Cambria Math" pitchFamily="18" charset="0"/>
              </a:rPr>
              <a:t>ax</a:t>
            </a:r>
            <a:r>
              <a:rPr lang="en-US" i="1" baseline="-25000" dirty="0" err="1">
                <a:ea typeface="Cambria Math" pitchFamily="18" charset="0"/>
              </a:rPr>
              <a:t>n</a:t>
            </a:r>
            <a:r>
              <a:rPr lang="en-US" dirty="0">
                <a:ea typeface="Cambria Math" pitchFamily="18" charset="0"/>
              </a:rPr>
              <a:t> + </a:t>
            </a:r>
            <a:r>
              <a:rPr lang="en-US" i="1" dirty="0">
                <a:ea typeface="Cambria Math" pitchFamily="18" charset="0"/>
              </a:rPr>
              <a:t>c</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a:t>
            </a:r>
            <a:endParaRPr lang="en-US" dirty="0"/>
          </a:p>
        </p:txBody>
      </p:sp>
    </p:spTree>
    <p:extLst>
      <p:ext uri="{BB962C8B-B14F-4D97-AF65-F5344CB8AC3E}">
        <p14:creationId xmlns:p14="http://schemas.microsoft.com/office/powerpoint/2010/main" val="1271700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62500" lnSpcReduction="20000"/>
          </a:bodyPr>
          <a:lstStyle/>
          <a:p>
            <a:r>
              <a:rPr lang="en-US" b="1" dirty="0"/>
              <a:t>Example</a:t>
            </a:r>
            <a:r>
              <a:rPr lang="en-US" dirty="0"/>
              <a:t>: Find the sequence of pseudorandom numbers generated by the linear </a:t>
            </a:r>
            <a:r>
              <a:rPr lang="en-US" dirty="0" err="1"/>
              <a:t>congruential</a:t>
            </a:r>
            <a:r>
              <a:rPr lang="en-US" dirty="0"/>
              <a:t> method with modulus </a:t>
            </a:r>
            <a:r>
              <a:rPr lang="en-US" i="1" dirty="0"/>
              <a:t>m</a:t>
            </a:r>
            <a:r>
              <a:rPr lang="en-US" dirty="0"/>
              <a:t> = </a:t>
            </a:r>
            <a:r>
              <a:rPr lang="en-US" dirty="0">
                <a:latin typeface="Cambria Math" pitchFamily="18" charset="0"/>
                <a:ea typeface="Cambria Math" pitchFamily="18" charset="0"/>
              </a:rPr>
              <a:t>9</a:t>
            </a:r>
            <a:r>
              <a:rPr lang="en-US" dirty="0"/>
              <a:t>, multiplier </a:t>
            </a:r>
            <a:r>
              <a:rPr lang="en-US" i="1" dirty="0"/>
              <a:t>a</a:t>
            </a:r>
            <a:r>
              <a:rPr lang="en-US" dirty="0"/>
              <a:t> = </a:t>
            </a:r>
            <a:r>
              <a:rPr lang="en-US" dirty="0">
                <a:latin typeface="Cambria Math" pitchFamily="18" charset="0"/>
                <a:ea typeface="Cambria Math" pitchFamily="18" charset="0"/>
              </a:rPr>
              <a:t>7</a:t>
            </a:r>
            <a:r>
              <a:rPr lang="en-US" dirty="0"/>
              <a:t>, increment </a:t>
            </a:r>
            <a:r>
              <a:rPr lang="en-US" i="1" dirty="0"/>
              <a:t>c</a:t>
            </a:r>
            <a:r>
              <a:rPr lang="en-US" dirty="0"/>
              <a:t> = </a:t>
            </a:r>
            <a:r>
              <a:rPr lang="en-US" dirty="0">
                <a:latin typeface="Cambria Math" pitchFamily="18" charset="0"/>
                <a:ea typeface="Cambria Math" pitchFamily="18" charset="0"/>
              </a:rPr>
              <a:t>4</a:t>
            </a:r>
            <a:r>
              <a:rPr lang="en-US" dirty="0"/>
              <a:t>, and          seed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r>
              <a:rPr lang="en-US" b="1" dirty="0"/>
              <a:t>Solution</a:t>
            </a:r>
            <a:r>
              <a:rPr lang="en-US" dirty="0"/>
              <a:t>: Compute the terms of the sequence by successively using the congruence </a:t>
            </a:r>
            <a:r>
              <a:rPr lang="en-US" dirty="0">
                <a:ea typeface="Cambria Math"/>
              </a:rPr>
              <a:t>     </a:t>
            </a:r>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dirty="0">
                <a:latin typeface="Cambria Math" pitchFamily="18" charset="0"/>
                <a:ea typeface="Cambria Math" pitchFamily="18" charset="0"/>
              </a:rPr>
              <a:t>7</a:t>
            </a:r>
            <a:r>
              <a:rPr lang="en-US" i="1" dirty="0">
                <a:ea typeface="Cambria Math" pitchFamily="18" charset="0"/>
              </a:rPr>
              <a:t>x</a:t>
            </a:r>
            <a:r>
              <a:rPr lang="en-US" i="1" baseline="-25000" dirty="0">
                <a:ea typeface="Cambria Math" pitchFamily="18" charset="0"/>
              </a:rPr>
              <a:t>n</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with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pPr lvl="2">
              <a:buNone/>
            </a:pP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∙3 + 4</a:t>
            </a:r>
            <a:r>
              <a:rPr lang="en-US" b="1" dirty="0">
                <a:ea typeface="Cambria Math" pitchFamily="18" charset="0"/>
              </a:rPr>
              <a:t> mod </a:t>
            </a:r>
            <a:r>
              <a:rPr lang="en-US" dirty="0">
                <a:latin typeface="Cambria Math" pitchFamily="18" charset="0"/>
                <a:ea typeface="Cambria Math" pitchFamily="18" charset="0"/>
              </a:rPr>
              <a:t>9 = 25 </a:t>
            </a:r>
            <a:r>
              <a:rPr lang="en-US" b="1" dirty="0">
                <a:ea typeface="Cambria Math" pitchFamily="18" charset="0"/>
              </a:rPr>
              <a:t>mod </a:t>
            </a:r>
            <a:r>
              <a:rPr lang="en-US" dirty="0">
                <a:latin typeface="Cambria Math" pitchFamily="18" charset="0"/>
                <a:ea typeface="Cambria Math" pitchFamily="18" charset="0"/>
              </a:rPr>
              <a:t>9 = 7</a:t>
            </a:r>
            <a:r>
              <a:rPr lang="en-US" dirty="0"/>
              <a:t>,</a:t>
            </a:r>
          </a:p>
          <a:p>
            <a:pPr lvl="2">
              <a:buNone/>
            </a:pP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1</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∙7 + 4</a:t>
            </a:r>
            <a:r>
              <a:rPr lang="en-US" b="1" dirty="0">
                <a:ea typeface="Cambria Math" pitchFamily="18" charset="0"/>
              </a:rPr>
              <a:t> mod </a:t>
            </a:r>
            <a:r>
              <a:rPr lang="en-US" dirty="0">
                <a:latin typeface="Cambria Math" pitchFamily="18" charset="0"/>
                <a:ea typeface="Cambria Math" pitchFamily="18" charset="0"/>
              </a:rPr>
              <a:t>9 = 53 </a:t>
            </a:r>
            <a:r>
              <a:rPr lang="en-US" b="1" dirty="0">
                <a:ea typeface="Cambria Math" pitchFamily="18" charset="0"/>
              </a:rPr>
              <a:t>mod </a:t>
            </a:r>
            <a:r>
              <a:rPr lang="en-US" dirty="0">
                <a:latin typeface="Cambria Math" pitchFamily="18" charset="0"/>
                <a:ea typeface="Cambria Math" pitchFamily="18" charset="0"/>
              </a:rPr>
              <a:t>9 = 8</a:t>
            </a:r>
            <a:r>
              <a:rPr lang="en-US" dirty="0"/>
              <a:t>,</a:t>
            </a:r>
          </a:p>
          <a:p>
            <a:pPr lvl="2">
              <a:buNone/>
            </a:pP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2</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∙8 + 4</a:t>
            </a:r>
            <a:r>
              <a:rPr lang="en-US" b="1" dirty="0">
                <a:ea typeface="Cambria Math" pitchFamily="18" charset="0"/>
              </a:rPr>
              <a:t> mod </a:t>
            </a:r>
            <a:r>
              <a:rPr lang="en-US" dirty="0">
                <a:latin typeface="Cambria Math" pitchFamily="18" charset="0"/>
                <a:ea typeface="Cambria Math" pitchFamily="18" charset="0"/>
              </a:rPr>
              <a:t>9 = 60 </a:t>
            </a:r>
            <a:r>
              <a:rPr lang="en-US" b="1" dirty="0">
                <a:ea typeface="Cambria Math" pitchFamily="18" charset="0"/>
              </a:rPr>
              <a:t>mod </a:t>
            </a:r>
            <a:r>
              <a:rPr lang="en-US" dirty="0">
                <a:latin typeface="Cambria Math" pitchFamily="18" charset="0"/>
                <a:ea typeface="Cambria Math" pitchFamily="18" charset="0"/>
              </a:rPr>
              <a:t>9 = 6</a:t>
            </a:r>
            <a:r>
              <a:rPr lang="en-US" dirty="0"/>
              <a:t>,</a:t>
            </a:r>
          </a:p>
          <a:p>
            <a:pPr lvl="2">
              <a:buNone/>
            </a:pP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3</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∙6 + 4</a:t>
            </a:r>
            <a:r>
              <a:rPr lang="en-US" b="1" dirty="0">
                <a:ea typeface="Cambria Math" pitchFamily="18" charset="0"/>
              </a:rPr>
              <a:t> mod </a:t>
            </a:r>
            <a:r>
              <a:rPr lang="en-US" dirty="0">
                <a:latin typeface="Cambria Math" pitchFamily="18" charset="0"/>
                <a:ea typeface="Cambria Math" pitchFamily="18" charset="0"/>
              </a:rPr>
              <a:t>9 = 46 </a:t>
            </a:r>
            <a:r>
              <a:rPr lang="en-US" b="1" dirty="0">
                <a:ea typeface="Cambria Math" pitchFamily="18" charset="0"/>
              </a:rPr>
              <a:t>mod </a:t>
            </a:r>
            <a:r>
              <a:rPr lang="en-US" dirty="0">
                <a:latin typeface="Cambria Math" pitchFamily="18" charset="0"/>
                <a:ea typeface="Cambria Math" pitchFamily="18" charset="0"/>
              </a:rPr>
              <a:t>9 = 1</a:t>
            </a:r>
            <a:r>
              <a:rPr lang="en-US" dirty="0"/>
              <a:t>,</a:t>
            </a:r>
          </a:p>
          <a:p>
            <a:pPr lvl="2">
              <a:buNone/>
            </a:pP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4</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∙1 + 4</a:t>
            </a:r>
            <a:r>
              <a:rPr lang="en-US" b="1" dirty="0">
                <a:ea typeface="Cambria Math" pitchFamily="18" charset="0"/>
              </a:rPr>
              <a:t> mod </a:t>
            </a:r>
            <a:r>
              <a:rPr lang="en-US" dirty="0">
                <a:latin typeface="Cambria Math" pitchFamily="18" charset="0"/>
                <a:ea typeface="Cambria Math" pitchFamily="18" charset="0"/>
              </a:rPr>
              <a:t>9 = 11 </a:t>
            </a:r>
            <a:r>
              <a:rPr lang="en-US" b="1" dirty="0">
                <a:ea typeface="Cambria Math" pitchFamily="18" charset="0"/>
              </a:rPr>
              <a:t>mod </a:t>
            </a:r>
            <a:r>
              <a:rPr lang="en-US" dirty="0">
                <a:latin typeface="Cambria Math" pitchFamily="18" charset="0"/>
                <a:ea typeface="Cambria Math" pitchFamily="18" charset="0"/>
              </a:rPr>
              <a:t>9 = 2</a:t>
            </a:r>
            <a:r>
              <a:rPr lang="en-US" dirty="0"/>
              <a:t>,</a:t>
            </a:r>
          </a:p>
          <a:p>
            <a:pPr lvl="2">
              <a:buNone/>
            </a:pP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5</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∙2 + 4</a:t>
            </a:r>
            <a:r>
              <a:rPr lang="en-US" b="1" dirty="0">
                <a:ea typeface="Cambria Math" pitchFamily="18" charset="0"/>
              </a:rPr>
              <a:t> mod </a:t>
            </a:r>
            <a:r>
              <a:rPr lang="en-US" dirty="0">
                <a:latin typeface="Cambria Math" pitchFamily="18" charset="0"/>
                <a:ea typeface="Cambria Math" pitchFamily="18" charset="0"/>
              </a:rPr>
              <a:t>9 = 18 </a:t>
            </a:r>
            <a:r>
              <a:rPr lang="en-US" b="1" dirty="0">
                <a:ea typeface="Cambria Math" pitchFamily="18" charset="0"/>
              </a:rPr>
              <a:t>mod </a:t>
            </a:r>
            <a:r>
              <a:rPr lang="en-US" dirty="0">
                <a:latin typeface="Cambria Math" pitchFamily="18" charset="0"/>
                <a:ea typeface="Cambria Math" pitchFamily="18" charset="0"/>
              </a:rPr>
              <a:t>9 = 0</a:t>
            </a:r>
            <a:r>
              <a:rPr lang="en-US" dirty="0"/>
              <a:t>,</a:t>
            </a:r>
          </a:p>
          <a:p>
            <a:pPr lvl="2">
              <a:buNone/>
            </a:pP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6</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∙0 + 4</a:t>
            </a:r>
            <a:r>
              <a:rPr lang="en-US" b="1" dirty="0">
                <a:ea typeface="Cambria Math" pitchFamily="18" charset="0"/>
              </a:rPr>
              <a:t> mod </a:t>
            </a:r>
            <a:r>
              <a:rPr lang="en-US" dirty="0">
                <a:latin typeface="Cambria Math" pitchFamily="18" charset="0"/>
                <a:ea typeface="Cambria Math" pitchFamily="18" charset="0"/>
              </a:rPr>
              <a:t>9 = 4 </a:t>
            </a:r>
            <a:r>
              <a:rPr lang="en-US" b="1" dirty="0">
                <a:ea typeface="Cambria Math" pitchFamily="18" charset="0"/>
              </a:rPr>
              <a:t>mod </a:t>
            </a:r>
            <a:r>
              <a:rPr lang="en-US" dirty="0">
                <a:latin typeface="Cambria Math" pitchFamily="18" charset="0"/>
                <a:ea typeface="Cambria Math" pitchFamily="18" charset="0"/>
              </a:rPr>
              <a:t>9 = 4</a:t>
            </a:r>
            <a:r>
              <a:rPr lang="en-US" dirty="0"/>
              <a:t>,</a:t>
            </a:r>
          </a:p>
          <a:p>
            <a:pPr lvl="2">
              <a:buNone/>
            </a:pP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7</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∙4 + 4</a:t>
            </a:r>
            <a:r>
              <a:rPr lang="en-US" b="1" dirty="0">
                <a:ea typeface="Cambria Math" pitchFamily="18" charset="0"/>
              </a:rPr>
              <a:t> mod </a:t>
            </a:r>
            <a:r>
              <a:rPr lang="en-US" dirty="0">
                <a:latin typeface="Cambria Math" pitchFamily="18" charset="0"/>
                <a:ea typeface="Cambria Math" pitchFamily="18" charset="0"/>
              </a:rPr>
              <a:t>9 = 32 </a:t>
            </a:r>
            <a:r>
              <a:rPr lang="en-US" b="1" dirty="0">
                <a:ea typeface="Cambria Math" pitchFamily="18" charset="0"/>
              </a:rPr>
              <a:t>mod </a:t>
            </a:r>
            <a:r>
              <a:rPr lang="en-US" dirty="0">
                <a:latin typeface="Cambria Math" pitchFamily="18" charset="0"/>
                <a:ea typeface="Cambria Math" pitchFamily="18" charset="0"/>
              </a:rPr>
              <a:t>9 = 5</a:t>
            </a:r>
            <a:r>
              <a:rPr lang="en-US" dirty="0"/>
              <a:t>,</a:t>
            </a:r>
          </a:p>
          <a:p>
            <a:pPr lvl="2">
              <a:buNone/>
            </a:pPr>
            <a:r>
              <a:rPr lang="en-US" i="1" dirty="0"/>
              <a:t>x</a:t>
            </a:r>
            <a:r>
              <a:rPr lang="en-US" baseline="-25000" dirty="0">
                <a:latin typeface="Cambria Math" pitchFamily="18" charset="0"/>
                <a:ea typeface="Cambria Math" pitchFamily="18" charset="0"/>
              </a:rPr>
              <a:t>9</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8</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∙5 + 4</a:t>
            </a:r>
            <a:r>
              <a:rPr lang="en-US" b="1" dirty="0">
                <a:ea typeface="Cambria Math" pitchFamily="18" charset="0"/>
              </a:rPr>
              <a:t> mod </a:t>
            </a:r>
            <a:r>
              <a:rPr lang="en-US" dirty="0">
                <a:latin typeface="Cambria Math" pitchFamily="18" charset="0"/>
                <a:ea typeface="Cambria Math" pitchFamily="18" charset="0"/>
              </a:rPr>
              <a:t>9 = 39 </a:t>
            </a:r>
            <a:r>
              <a:rPr lang="en-US" b="1" dirty="0">
                <a:ea typeface="Cambria Math" pitchFamily="18" charset="0"/>
              </a:rPr>
              <a:t>mod </a:t>
            </a:r>
            <a:r>
              <a:rPr lang="en-US" dirty="0">
                <a:latin typeface="Cambria Math" pitchFamily="18" charset="0"/>
                <a:ea typeface="Cambria Math" pitchFamily="18" charset="0"/>
              </a:rPr>
              <a:t>9 = 3</a:t>
            </a:r>
            <a:r>
              <a:rPr lang="en-US" dirty="0"/>
              <a:t>.</a:t>
            </a:r>
          </a:p>
          <a:p>
            <a:pPr lvl="1">
              <a:buNone/>
            </a:pPr>
            <a:r>
              <a:rPr lang="en-US" dirty="0"/>
              <a:t>The sequence generated is </a:t>
            </a:r>
            <a:r>
              <a:rPr lang="en-US" dirty="0">
                <a:latin typeface="Cambria Math" pitchFamily="18" charset="0"/>
                <a:ea typeface="Cambria Math" pitchFamily="18" charset="0"/>
              </a:rPr>
              <a:t>3,7,8,6,1,2,0,4,5,3,7,8,6,1,2,0,4,5,3,…   </a:t>
            </a:r>
          </a:p>
          <a:p>
            <a:pPr lvl="1">
              <a:buNone/>
            </a:pPr>
            <a:r>
              <a:rPr lang="en-US" dirty="0"/>
              <a:t>It repeats after generating </a:t>
            </a:r>
            <a:r>
              <a:rPr lang="en-US" dirty="0">
                <a:latin typeface="Cambria Math" pitchFamily="18" charset="0"/>
                <a:ea typeface="Cambria Math" pitchFamily="18" charset="0"/>
              </a:rPr>
              <a:t>9</a:t>
            </a:r>
            <a:r>
              <a:rPr lang="en-US" dirty="0"/>
              <a:t> terms.</a:t>
            </a:r>
          </a:p>
          <a:p>
            <a:r>
              <a:rPr lang="en-US" dirty="0"/>
              <a:t>Commonly, computers use a linear </a:t>
            </a:r>
            <a:r>
              <a:rPr lang="en-US" dirty="0" err="1"/>
              <a:t>congruential</a:t>
            </a:r>
            <a:r>
              <a:rPr lang="en-US" dirty="0"/>
              <a:t> generator with increment </a:t>
            </a:r>
            <a:r>
              <a:rPr lang="en-US" i="1" dirty="0"/>
              <a:t>c</a:t>
            </a:r>
            <a:r>
              <a:rPr lang="en-US" dirty="0"/>
              <a:t> = </a:t>
            </a:r>
            <a:r>
              <a:rPr lang="en-US" dirty="0">
                <a:latin typeface="Cambria Math" pitchFamily="18" charset="0"/>
                <a:ea typeface="Cambria Math" pitchFamily="18" charset="0"/>
              </a:rPr>
              <a:t>0</a:t>
            </a:r>
            <a:r>
              <a:rPr lang="en-US" dirty="0"/>
              <a:t>. This is called a </a:t>
            </a:r>
            <a:r>
              <a:rPr lang="en-US" i="1" dirty="0"/>
              <a:t>pure multiplicative generator</a:t>
            </a:r>
            <a:r>
              <a:rPr lang="en-US" dirty="0"/>
              <a:t>. Such a generator with modulus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31</a:t>
            </a:r>
            <a:r>
              <a:rPr lang="en-US" dirty="0"/>
              <a:t> </a:t>
            </a:r>
            <a:r>
              <a:rPr lang="en-US" dirty="0">
                <a:latin typeface="Cambria Math"/>
                <a:ea typeface="Cambria Math"/>
              </a:rPr>
              <a:t>− 1 </a:t>
            </a:r>
            <a:r>
              <a:rPr lang="en-US" dirty="0"/>
              <a:t>and multiplier  </a:t>
            </a:r>
            <a:r>
              <a:rPr lang="en-US" dirty="0">
                <a:latin typeface="Cambria Math" pitchFamily="18" charset="0"/>
                <a:ea typeface="Cambria Math" pitchFamily="18" charset="0"/>
              </a:rPr>
              <a:t>7</a:t>
            </a:r>
            <a:r>
              <a:rPr lang="en-US" baseline="30000" dirty="0">
                <a:latin typeface="Cambria Math" pitchFamily="18" charset="0"/>
                <a:ea typeface="Cambria Math" pitchFamily="18" charset="0"/>
              </a:rPr>
              <a:t>5</a:t>
            </a:r>
            <a:r>
              <a:rPr lang="en-US" dirty="0">
                <a:latin typeface="Cambria Math" pitchFamily="18" charset="0"/>
                <a:ea typeface="Cambria Math" pitchFamily="18" charset="0"/>
              </a:rPr>
              <a:t> = 16,807 generates 2</a:t>
            </a:r>
            <a:r>
              <a:rPr lang="en-US" baseline="30000" dirty="0">
                <a:latin typeface="Cambria Math" pitchFamily="18" charset="0"/>
                <a:ea typeface="Cambria Math" pitchFamily="18" charset="0"/>
              </a:rPr>
              <a:t>31 </a:t>
            </a:r>
            <a:r>
              <a:rPr lang="en-US" dirty="0">
                <a:latin typeface="Cambria Math"/>
                <a:ea typeface="Cambria Math"/>
              </a:rPr>
              <a:t>− 2 </a:t>
            </a:r>
            <a:r>
              <a:rPr lang="en-US" dirty="0"/>
              <a:t>numbers before  repeating. </a:t>
            </a:r>
            <a:endParaRPr lang="en-US"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Digits:  UPCs</a:t>
            </a:r>
          </a:p>
        </p:txBody>
      </p:sp>
      <p:sp>
        <p:nvSpPr>
          <p:cNvPr id="3" name="Content Placeholder 2"/>
          <p:cNvSpPr>
            <a:spLocks noGrp="1"/>
          </p:cNvSpPr>
          <p:nvPr>
            <p:ph idx="1"/>
          </p:nvPr>
        </p:nvSpPr>
        <p:spPr/>
        <p:txBody>
          <a:bodyPr>
            <a:normAutofit fontScale="70000" lnSpcReduction="20000"/>
          </a:bodyPr>
          <a:lstStyle/>
          <a:p>
            <a:r>
              <a:rPr lang="en-US" dirty="0"/>
              <a:t>A common method of detecting errors in strings of digits is to add an extra digit at the end, which is evaluated using a function. If the final digit is  not correct, then the string is assumed not to be correct.</a:t>
            </a:r>
          </a:p>
          <a:p>
            <a:pPr>
              <a:buNone/>
            </a:pPr>
            <a:r>
              <a:rPr lang="en-US" b="1" dirty="0"/>
              <a:t>   Example</a:t>
            </a:r>
            <a:r>
              <a:rPr lang="en-US" dirty="0"/>
              <a:t>: Retail products are identified by their </a:t>
            </a:r>
            <a:r>
              <a:rPr lang="en-US" i="1" dirty="0"/>
              <a:t>Universal Product Codes </a:t>
            </a:r>
            <a:r>
              <a:rPr lang="en-US" dirty="0"/>
              <a:t>(</a:t>
            </a:r>
            <a:r>
              <a:rPr lang="en-US" i="1" dirty="0"/>
              <a:t>UPC</a:t>
            </a:r>
            <a:r>
              <a:rPr lang="en-US" dirty="0"/>
              <a:t>s). Usually these have </a:t>
            </a:r>
            <a:r>
              <a:rPr lang="en-US" dirty="0">
                <a:latin typeface="Cambria Math" pitchFamily="18" charset="0"/>
                <a:ea typeface="Cambria Math" pitchFamily="18" charset="0"/>
              </a:rPr>
              <a:t>12</a:t>
            </a:r>
            <a:r>
              <a:rPr lang="en-US" dirty="0"/>
              <a:t> decimal digits, the last one being the check digit. The check digit is determined by the congruence:</a:t>
            </a:r>
          </a:p>
          <a:p>
            <a:pPr marL="822960" lvl="4" indent="-274320">
              <a:buSzPct val="95000"/>
              <a:buNone/>
            </a:pPr>
            <a:r>
              <a:rPr lang="en-US" dirty="0">
                <a:latin typeface="Cambria Math" pitchFamily="18" charset="0"/>
                <a:ea typeface="Cambria Math" pitchFamily="18" charset="0"/>
              </a:rPr>
              <a:t>   3</a:t>
            </a: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9</a:t>
            </a:r>
            <a:r>
              <a:rPr lang="en-US" dirty="0">
                <a:ea typeface="Cambria Math" pitchFamily="18" charset="0"/>
              </a:rPr>
              <a:t> + </a:t>
            </a:r>
            <a:r>
              <a:rPr lang="en-US" i="1" dirty="0"/>
              <a:t>x</a:t>
            </a:r>
            <a:r>
              <a:rPr lang="en-US" baseline="-25000" dirty="0">
                <a:latin typeface="Cambria Math" pitchFamily="18" charset="0"/>
                <a:ea typeface="Cambria Math" pitchFamily="18" charset="0"/>
              </a:rPr>
              <a:t>10</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11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12</a:t>
            </a:r>
            <a:r>
              <a:rPr lang="en-US" i="1" baseline="-25000" dirty="0">
                <a:latin typeface="Cambria Math" pitchFamily="18" charset="0"/>
                <a:ea typeface="Cambria Math" pitchFamily="18" charset="0"/>
              </a:rPr>
              <a:t> </a:t>
            </a:r>
            <a:r>
              <a:rPr lang="en-US" dirty="0">
                <a:latin typeface="Cambria Math"/>
                <a:ea typeface="Cambria Math"/>
              </a:rPr>
              <a:t>≡ 0</a:t>
            </a:r>
            <a:r>
              <a:rPr lang="en-US" dirty="0">
                <a:latin typeface="Cambria Math" pitchFamily="18" charset="0"/>
                <a:ea typeface="Cambria Math" pitchFamily="18" charset="0"/>
              </a:rPr>
              <a:t> (</a:t>
            </a:r>
            <a:r>
              <a:rPr lang="en-US" dirty="0">
                <a:ea typeface="Cambria Math" pitchFamily="18" charset="0"/>
              </a:rPr>
              <a:t>mod</a:t>
            </a:r>
            <a:r>
              <a:rPr lang="en-US" b="1" dirty="0">
                <a:ea typeface="Cambria Math" pitchFamily="18" charset="0"/>
              </a:rPr>
              <a:t> </a:t>
            </a:r>
            <a:r>
              <a:rPr lang="en-US" dirty="0">
                <a:latin typeface="Cambria Math" pitchFamily="18" charset="0"/>
                <a:ea typeface="Cambria Math" pitchFamily="18" charset="0"/>
              </a:rPr>
              <a:t>10).</a:t>
            </a:r>
          </a:p>
          <a:p>
            <a:pPr marL="731520" lvl="3" indent="-457200">
              <a:buSzPct val="95000"/>
              <a:buFont typeface="+mj-lt"/>
              <a:buAutoNum type="alphaLcPeriod"/>
            </a:pPr>
            <a:r>
              <a:rPr lang="en-US" dirty="0">
                <a:latin typeface="Cambria Math" pitchFamily="18" charset="0"/>
                <a:ea typeface="Cambria Math" pitchFamily="18" charset="0"/>
              </a:rPr>
              <a:t>Suppose that the first 11 digits of the UPC are 79357343104. What is the check digit?</a:t>
            </a:r>
          </a:p>
          <a:p>
            <a:pPr marL="731520" lvl="3" indent="-457200">
              <a:buSzPct val="95000"/>
              <a:buFont typeface="+mj-lt"/>
              <a:buAutoNum type="alphaLcPeriod"/>
            </a:pPr>
            <a:r>
              <a:rPr lang="en-US" dirty="0">
                <a:latin typeface="Cambria Math" pitchFamily="18" charset="0"/>
                <a:ea typeface="Cambria Math" pitchFamily="18" charset="0"/>
              </a:rPr>
              <a:t>Is 041331021641 a valid UPC?</a:t>
            </a:r>
          </a:p>
          <a:p>
            <a:pPr marL="457200" lvl="2" indent="-457200">
              <a:buSzPct val="95000"/>
              <a:buNone/>
            </a:pPr>
            <a:r>
              <a:rPr lang="en-US" b="1" dirty="0">
                <a:latin typeface="Cambria Math" pitchFamily="18" charset="0"/>
                <a:ea typeface="Cambria Math" pitchFamily="18" charset="0"/>
              </a:rPr>
              <a:t>       </a:t>
            </a:r>
            <a:r>
              <a:rPr lang="en-US" sz="2800" b="1" dirty="0">
                <a:latin typeface="Cambria Math" pitchFamily="18" charset="0"/>
                <a:ea typeface="Cambria Math" pitchFamily="18" charset="0"/>
              </a:rPr>
              <a:t>Solution</a:t>
            </a:r>
            <a:r>
              <a:rPr lang="en-US" sz="2800" dirty="0">
                <a:latin typeface="Cambria Math" pitchFamily="18" charset="0"/>
                <a:ea typeface="Cambria Math" pitchFamily="18" charset="0"/>
              </a:rPr>
              <a:t>: </a:t>
            </a:r>
          </a:p>
          <a:p>
            <a:pPr marL="731520" lvl="3" indent="-457200">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a:t>
            </a:r>
            <a:r>
              <a:rPr lang="en-US" dirty="0" err="1"/>
              <a:t>Digits:ISBNs</a:t>
            </a:r>
            <a:endParaRPr lang="en-US" dirty="0"/>
          </a:p>
        </p:txBody>
      </p:sp>
      <p:sp>
        <p:nvSpPr>
          <p:cNvPr id="3" name="Content Placeholder 2"/>
          <p:cNvSpPr>
            <a:spLocks noGrp="1"/>
          </p:cNvSpPr>
          <p:nvPr>
            <p:ph idx="1"/>
          </p:nvPr>
        </p:nvSpPr>
        <p:spPr/>
        <p:txBody>
          <a:bodyPr>
            <a:normAutofit fontScale="40000" lnSpcReduction="20000"/>
          </a:bodyPr>
          <a:lstStyle/>
          <a:p>
            <a:pPr>
              <a:buNone/>
            </a:pPr>
            <a:r>
              <a:rPr lang="en-US" b="1" dirty="0"/>
              <a:t>         </a:t>
            </a:r>
            <a:r>
              <a:rPr lang="en-US" sz="3400" b="1" dirty="0"/>
              <a:t>B</a:t>
            </a:r>
            <a:r>
              <a:rPr lang="en-US" sz="3400" dirty="0"/>
              <a:t>ooks are identified  by an </a:t>
            </a:r>
            <a:r>
              <a:rPr lang="en-US" sz="3400" i="1" dirty="0"/>
              <a:t>International Standard Book Number </a:t>
            </a:r>
            <a:r>
              <a:rPr lang="en-US" sz="3400" dirty="0"/>
              <a:t>(ISBN-</a:t>
            </a:r>
            <a:r>
              <a:rPr lang="en-US" sz="3400" dirty="0">
                <a:latin typeface="Cambria Math" pitchFamily="18" charset="0"/>
                <a:ea typeface="Cambria Math" pitchFamily="18" charset="0"/>
              </a:rPr>
              <a:t>10</a:t>
            </a:r>
            <a:r>
              <a:rPr lang="en-US" sz="3400" dirty="0"/>
              <a:t>), a </a:t>
            </a:r>
            <a:r>
              <a:rPr lang="en-US" sz="3400" dirty="0">
                <a:latin typeface="Cambria Math" pitchFamily="18" charset="0"/>
                <a:ea typeface="Cambria Math" pitchFamily="18" charset="0"/>
              </a:rPr>
              <a:t>10</a:t>
            </a:r>
            <a:r>
              <a:rPr lang="en-US" sz="3400" dirty="0"/>
              <a:t> digit code. The first 9 digits identify the language, the publisher, and the book. The tenth digit is a check digit, which is determined by the following congruence </a:t>
            </a:r>
          </a:p>
          <a:p>
            <a:pPr>
              <a:buNone/>
            </a:pPr>
            <a:endParaRPr lang="en-US" sz="3400" dirty="0"/>
          </a:p>
          <a:p>
            <a:pPr>
              <a:buNone/>
            </a:pPr>
            <a:r>
              <a:rPr lang="en-US" sz="3400" dirty="0"/>
              <a:t>                                                    </a:t>
            </a:r>
            <a:r>
              <a:rPr lang="en-US" sz="3500" dirty="0"/>
              <a:t> </a:t>
            </a:r>
          </a:p>
          <a:p>
            <a:pPr>
              <a:buNone/>
            </a:pPr>
            <a:endParaRPr lang="en-US" sz="3500" dirty="0"/>
          </a:p>
          <a:p>
            <a:pPr>
              <a:buNone/>
            </a:pPr>
            <a:r>
              <a:rPr lang="en-US" sz="3500" dirty="0"/>
              <a:t>       The validity of an ISBN-10 number can be evaluated with the equivalent </a:t>
            </a:r>
          </a:p>
          <a:p>
            <a:pPr>
              <a:buNone/>
            </a:pPr>
            <a:endParaRPr lang="en-US" sz="3500" dirty="0"/>
          </a:p>
          <a:p>
            <a:pPr marL="1108710" lvl="1" indent="-742950">
              <a:buFont typeface="+mj-lt"/>
              <a:buAutoNum type="alphaLcPeriod"/>
            </a:pPr>
            <a:r>
              <a:rPr lang="en-US" sz="37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3700" dirty="0">
                <a:latin typeface="Cambria Math" pitchFamily="18" charset="0"/>
                <a:ea typeface="Cambria Math" pitchFamily="18" charset="0"/>
              </a:rPr>
              <a:t>Is 084930149X  a valid ISBN10?</a:t>
            </a:r>
          </a:p>
          <a:p>
            <a:pPr marL="731520" lvl="3" indent="-457200">
              <a:buSzPct val="95000"/>
              <a:buNone/>
            </a:pPr>
            <a:endParaRPr lang="en-US" dirty="0">
              <a:latin typeface="Cambria Math" pitchFamily="18" charset="0"/>
              <a:ea typeface="Cambria Math" pitchFamily="18" charset="0"/>
            </a:endParaRPr>
          </a:p>
          <a:p>
            <a:pPr marL="457200" lvl="2" indent="-457200">
              <a:buSzPct val="95000"/>
              <a:buNone/>
            </a:pPr>
            <a:r>
              <a:rPr lang="en-US" b="1" dirty="0">
                <a:latin typeface="Cambria Math" pitchFamily="18" charset="0"/>
                <a:ea typeface="Cambria Math" pitchFamily="18" charset="0"/>
              </a:rPr>
              <a:t>       </a:t>
            </a:r>
            <a:r>
              <a:rPr lang="en-US" sz="3400" b="1" dirty="0">
                <a:ea typeface="Cambria Math" pitchFamily="18" charset="0"/>
              </a:rPr>
              <a:t>Solution</a:t>
            </a:r>
            <a:r>
              <a:rPr lang="en-US" sz="3400" dirty="0">
                <a:ea typeface="Cambria Math" pitchFamily="18" charset="0"/>
              </a:rPr>
              <a:t>: </a:t>
            </a:r>
          </a:p>
          <a:p>
            <a:pPr marL="788670" lvl="3" indent="-514350">
              <a:buClr>
                <a:schemeClr val="accent1"/>
              </a:buClr>
              <a:buSzPct val="95000"/>
              <a:buNone/>
            </a:pPr>
            <a:r>
              <a:rPr lang="en-US" sz="2900" i="1" dirty="0"/>
              <a:t>   </a:t>
            </a:r>
            <a:r>
              <a:rPr lang="en-US" sz="2900" dirty="0">
                <a:solidFill>
                  <a:schemeClr val="tx2"/>
                </a:solidFill>
              </a:rPr>
              <a:t>a</a:t>
            </a: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a:t>
            </a:r>
            <a:r>
              <a:rPr lang="en-US" sz="2900" dirty="0">
                <a:latin typeface="Cambria Math" pitchFamily="18" charset="0"/>
                <a:ea typeface="Cambria Math" pitchFamily="18" charset="0"/>
              </a:rPr>
              <a:t>1</a:t>
            </a:r>
            <a:r>
              <a:rPr lang="en-US" sz="2900" dirty="0">
                <a:latin typeface="Cambria Math"/>
                <a:ea typeface="Cambria Math"/>
              </a:rPr>
              <a:t>∙0 +</a:t>
            </a:r>
            <a:r>
              <a:rPr lang="en-US" sz="2900" dirty="0">
                <a:latin typeface="Cambria Math" pitchFamily="18" charset="0"/>
                <a:ea typeface="Cambria Math" pitchFamily="18" charset="0"/>
              </a:rPr>
              <a:t> 2</a:t>
            </a:r>
            <a:r>
              <a:rPr lang="en-US" sz="2900" dirty="0">
                <a:latin typeface="Cambria Math"/>
                <a:ea typeface="Cambria Math"/>
              </a:rPr>
              <a:t>∙0 + </a:t>
            </a:r>
            <a:r>
              <a:rPr lang="en-US" sz="2900" dirty="0">
                <a:latin typeface="Cambria Math" pitchFamily="18" charset="0"/>
                <a:ea typeface="Cambria Math" pitchFamily="18" charset="0"/>
              </a:rPr>
              <a:t>3</a:t>
            </a:r>
            <a:r>
              <a:rPr lang="en-US" sz="2900" dirty="0">
                <a:latin typeface="Cambria Math"/>
                <a:ea typeface="Cambria Math"/>
              </a:rPr>
              <a:t>∙7 +  </a:t>
            </a:r>
            <a:r>
              <a:rPr lang="en-US" sz="2900" dirty="0">
                <a:latin typeface="Cambria Math" pitchFamily="18" charset="0"/>
                <a:ea typeface="Cambria Math" pitchFamily="18" charset="0"/>
              </a:rPr>
              <a:t>4</a:t>
            </a:r>
            <a:r>
              <a:rPr lang="en-US" sz="2900" dirty="0">
                <a:latin typeface="Cambria Math"/>
                <a:ea typeface="Cambria Math"/>
              </a:rPr>
              <a:t>∙2 + </a:t>
            </a:r>
            <a:r>
              <a:rPr lang="en-US" sz="2900" dirty="0">
                <a:latin typeface="Cambria Math" pitchFamily="18" charset="0"/>
                <a:ea typeface="Cambria Math" pitchFamily="18" charset="0"/>
              </a:rPr>
              <a:t> 5</a:t>
            </a:r>
            <a:r>
              <a:rPr lang="en-US" sz="2900" dirty="0">
                <a:latin typeface="Cambria Math"/>
                <a:ea typeface="Cambria Math"/>
              </a:rPr>
              <a:t>∙8 + </a:t>
            </a:r>
            <a:r>
              <a:rPr lang="en-US" sz="2900" dirty="0">
                <a:latin typeface="Cambria Math" pitchFamily="18" charset="0"/>
                <a:ea typeface="Cambria Math" pitchFamily="18" charset="0"/>
              </a:rPr>
              <a:t> 6</a:t>
            </a:r>
            <a:r>
              <a:rPr lang="en-US" sz="2900" dirty="0">
                <a:latin typeface="Cambria Math"/>
                <a:ea typeface="Cambria Math"/>
              </a:rPr>
              <a:t>∙8 + </a:t>
            </a:r>
            <a:r>
              <a:rPr lang="en-US" sz="2900" dirty="0">
                <a:latin typeface="Cambria Math" pitchFamily="18" charset="0"/>
                <a:ea typeface="Cambria Math" pitchFamily="18" charset="0"/>
              </a:rPr>
              <a:t>7</a:t>
            </a:r>
            <a:r>
              <a:rPr lang="en-US" sz="2900" dirty="0">
                <a:latin typeface="Cambria Math"/>
                <a:ea typeface="Cambria Math"/>
              </a:rPr>
              <a:t>∙ 0 + </a:t>
            </a:r>
            <a:r>
              <a:rPr lang="en-US" sz="2900" dirty="0">
                <a:latin typeface="Cambria Math" pitchFamily="18" charset="0"/>
                <a:ea typeface="Cambria Math" pitchFamily="18" charset="0"/>
              </a:rPr>
              <a:t>8</a:t>
            </a:r>
            <a:r>
              <a:rPr lang="en-US" sz="2900" dirty="0">
                <a:latin typeface="Cambria Math"/>
                <a:ea typeface="Cambria Math"/>
              </a:rPr>
              <a:t>∙0 + </a:t>
            </a:r>
            <a:r>
              <a:rPr lang="en-US" sz="2900" dirty="0">
                <a:latin typeface="Cambria Math" pitchFamily="18" charset="0"/>
                <a:ea typeface="Cambria Math" pitchFamily="18" charset="0"/>
              </a:rPr>
              <a:t>9</a:t>
            </a:r>
            <a:r>
              <a:rPr lang="en-US" sz="2900" dirty="0">
                <a:latin typeface="Cambria Math"/>
                <a:ea typeface="Cambria Math"/>
              </a:rPr>
              <a:t>∙8</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a:t>
            </a:r>
          </a:p>
          <a:p>
            <a:pPr marL="731520" lvl="3" indent="-457200">
              <a:buSzPct val="95000"/>
              <a:buNone/>
            </a:pPr>
            <a:r>
              <a:rPr lang="en-US" sz="2900" dirty="0">
                <a:latin typeface="Cambria Math" pitchFamily="18" charset="0"/>
                <a:ea typeface="Cambria Math" pitchFamily="18" charset="0"/>
              </a:rPr>
              <a:t>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0 +</a:t>
            </a:r>
            <a:r>
              <a:rPr lang="en-US" sz="2900" dirty="0">
                <a:latin typeface="Cambria Math" pitchFamily="18" charset="0"/>
                <a:ea typeface="Cambria Math" pitchFamily="18" charset="0"/>
              </a:rPr>
              <a:t> 0</a:t>
            </a:r>
            <a:r>
              <a:rPr lang="en-US" sz="2900" dirty="0">
                <a:latin typeface="Cambria Math"/>
                <a:ea typeface="Cambria Math"/>
              </a:rPr>
              <a:t> + </a:t>
            </a:r>
            <a:r>
              <a:rPr lang="en-US" sz="2900" dirty="0">
                <a:latin typeface="Cambria Math" pitchFamily="18" charset="0"/>
                <a:ea typeface="Cambria Math" pitchFamily="18" charset="0"/>
              </a:rPr>
              <a:t>21</a:t>
            </a:r>
            <a:r>
              <a:rPr lang="en-US" sz="2900" dirty="0">
                <a:latin typeface="Cambria Math"/>
                <a:ea typeface="Cambria Math"/>
              </a:rPr>
              <a:t> +  </a:t>
            </a:r>
            <a:r>
              <a:rPr lang="en-US" sz="2900" dirty="0">
                <a:latin typeface="Cambria Math" pitchFamily="18" charset="0"/>
                <a:ea typeface="Cambria Math" pitchFamily="18" charset="0"/>
              </a:rPr>
              <a:t>8</a:t>
            </a:r>
            <a:r>
              <a:rPr lang="en-US" sz="2900" dirty="0">
                <a:latin typeface="Cambria Math"/>
                <a:ea typeface="Cambria Math"/>
              </a:rPr>
              <a:t> + </a:t>
            </a:r>
            <a:r>
              <a:rPr lang="en-US" sz="2900" dirty="0">
                <a:latin typeface="Cambria Math" pitchFamily="18" charset="0"/>
                <a:ea typeface="Cambria Math" pitchFamily="18" charset="0"/>
              </a:rPr>
              <a:t> 40</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48 +  0 + 0 + </a:t>
            </a:r>
            <a:r>
              <a:rPr lang="en-US" sz="2900" dirty="0">
                <a:latin typeface="Cambria Math" pitchFamily="18" charset="0"/>
                <a:ea typeface="Cambria Math" pitchFamily="18" charset="0"/>
              </a:rPr>
              <a:t>72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189 ≡  2</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Hence,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2.</a:t>
            </a:r>
            <a:endParaRPr lang="en-US" sz="2900" dirty="0">
              <a:latin typeface="Cambria Math" pitchFamily="18" charset="0"/>
              <a:ea typeface="Cambria Math" pitchFamily="18" charset="0"/>
            </a:endParaRPr>
          </a:p>
          <a:p>
            <a:pPr marL="788670" lvl="3" indent="-514350">
              <a:buClr>
                <a:schemeClr val="tx2"/>
              </a:buClr>
              <a:buSzPct val="95000"/>
              <a:buNone/>
            </a:pPr>
            <a:r>
              <a:rPr lang="en-US" sz="2900" dirty="0">
                <a:solidFill>
                  <a:schemeClr val="accent1"/>
                </a:solidFill>
                <a:latin typeface="Cambria Math"/>
                <a:ea typeface="Cambria Math"/>
              </a:rPr>
              <a:t>   b.          </a:t>
            </a:r>
            <a:r>
              <a:rPr lang="en-US" sz="2900" dirty="0">
                <a:latin typeface="Cambria Math"/>
                <a:ea typeface="Cambria Math"/>
              </a:rPr>
              <a:t>1∙0 +</a:t>
            </a:r>
            <a:r>
              <a:rPr lang="en-US" sz="2900" dirty="0">
                <a:latin typeface="Cambria Math" pitchFamily="18" charset="0"/>
                <a:ea typeface="Cambria Math" pitchFamily="18" charset="0"/>
              </a:rPr>
              <a:t> 2</a:t>
            </a:r>
            <a:r>
              <a:rPr lang="en-US" sz="2900" dirty="0">
                <a:latin typeface="Cambria Math"/>
                <a:ea typeface="Cambria Math"/>
              </a:rPr>
              <a:t>∙8 + </a:t>
            </a:r>
            <a:r>
              <a:rPr lang="en-US" sz="2900" dirty="0">
                <a:latin typeface="Cambria Math" pitchFamily="18" charset="0"/>
                <a:ea typeface="Cambria Math" pitchFamily="18" charset="0"/>
              </a:rPr>
              <a:t>3</a:t>
            </a:r>
            <a:r>
              <a:rPr lang="en-US" sz="2900" dirty="0">
                <a:latin typeface="Cambria Math"/>
                <a:ea typeface="Cambria Math"/>
              </a:rPr>
              <a:t>∙4 +  </a:t>
            </a:r>
            <a:r>
              <a:rPr lang="en-US" sz="2900" dirty="0">
                <a:latin typeface="Cambria Math" pitchFamily="18" charset="0"/>
                <a:ea typeface="Cambria Math" pitchFamily="18" charset="0"/>
              </a:rPr>
              <a:t>4</a:t>
            </a:r>
            <a:r>
              <a:rPr lang="en-US" sz="2900" dirty="0">
                <a:latin typeface="Cambria Math"/>
                <a:ea typeface="Cambria Math"/>
              </a:rPr>
              <a:t>∙9 + </a:t>
            </a:r>
            <a:r>
              <a:rPr lang="en-US" sz="2900" dirty="0">
                <a:latin typeface="Cambria Math" pitchFamily="18" charset="0"/>
                <a:ea typeface="Cambria Math" pitchFamily="18" charset="0"/>
              </a:rPr>
              <a:t> 5</a:t>
            </a:r>
            <a:r>
              <a:rPr lang="en-US" sz="2900" dirty="0">
                <a:latin typeface="Cambria Math"/>
                <a:ea typeface="Cambria Math"/>
              </a:rPr>
              <a:t>∙3 + </a:t>
            </a:r>
            <a:r>
              <a:rPr lang="en-US" sz="2900" dirty="0">
                <a:latin typeface="Cambria Math" pitchFamily="18" charset="0"/>
                <a:ea typeface="Cambria Math" pitchFamily="18" charset="0"/>
              </a:rPr>
              <a:t> 6</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1 + </a:t>
            </a:r>
            <a:r>
              <a:rPr lang="en-US" sz="2900" dirty="0">
                <a:latin typeface="Cambria Math" pitchFamily="18" charset="0"/>
                <a:ea typeface="Cambria Math" pitchFamily="18" charset="0"/>
              </a:rPr>
              <a:t>8</a:t>
            </a:r>
            <a:r>
              <a:rPr lang="en-US" sz="2900" dirty="0">
                <a:latin typeface="Cambria Math"/>
                <a:ea typeface="Cambria Math"/>
              </a:rPr>
              <a:t>∙4 + </a:t>
            </a:r>
            <a:r>
              <a:rPr lang="en-US" sz="2900" dirty="0">
                <a:latin typeface="Cambria Math" pitchFamily="18" charset="0"/>
                <a:ea typeface="Cambria Math" pitchFamily="18" charset="0"/>
              </a:rPr>
              <a:t>9</a:t>
            </a:r>
            <a:r>
              <a:rPr lang="en-US" sz="2900" dirty="0">
                <a:latin typeface="Cambria Math"/>
                <a:ea typeface="Cambria Math"/>
              </a:rPr>
              <a:t>∙9 +</a:t>
            </a:r>
            <a:r>
              <a:rPr lang="en-US" sz="2900" dirty="0">
                <a:latin typeface="Cambria Math" pitchFamily="18" charset="0"/>
                <a:ea typeface="Cambria Math" pitchFamily="18" charset="0"/>
              </a:rPr>
              <a:t> 10</a:t>
            </a:r>
            <a:r>
              <a:rPr lang="en-US" sz="2900" dirty="0">
                <a:latin typeface="Cambria Math"/>
                <a:ea typeface="Cambria Math"/>
              </a:rPr>
              <a:t>∙10 </a:t>
            </a:r>
            <a:r>
              <a:rPr lang="en-US" sz="2900" dirty="0">
                <a:latin typeface="Cambria Math" pitchFamily="18" charset="0"/>
                <a:ea typeface="Cambria Math" pitchFamily="18" charset="0"/>
              </a:rPr>
              <a:t> =</a:t>
            </a:r>
          </a:p>
          <a:p>
            <a:pPr marL="731520" lvl="3" indent="-457200">
              <a:buSzPct val="95000"/>
              <a:buNone/>
            </a:pPr>
            <a:r>
              <a:rPr lang="en-US" sz="2900" dirty="0">
                <a:latin typeface="Cambria Math" pitchFamily="18" charset="0"/>
                <a:ea typeface="Cambria Math" pitchFamily="18" charset="0"/>
              </a:rPr>
              <a:t>                          </a:t>
            </a:r>
            <a:r>
              <a:rPr lang="en-US" sz="2900" dirty="0">
                <a:latin typeface="Cambria Math"/>
                <a:ea typeface="Cambria Math"/>
              </a:rPr>
              <a:t>0 +</a:t>
            </a:r>
            <a:r>
              <a:rPr lang="en-US" sz="2900" dirty="0">
                <a:latin typeface="Cambria Math" pitchFamily="18" charset="0"/>
                <a:ea typeface="Cambria Math" pitchFamily="18" charset="0"/>
              </a:rPr>
              <a:t> 16</a:t>
            </a:r>
            <a:r>
              <a:rPr lang="en-US" sz="2900" dirty="0">
                <a:latin typeface="Cambria Math"/>
                <a:ea typeface="Cambria Math"/>
              </a:rPr>
              <a:t> + </a:t>
            </a:r>
            <a:r>
              <a:rPr lang="en-US" sz="2900" dirty="0">
                <a:latin typeface="Cambria Math" pitchFamily="18" charset="0"/>
                <a:ea typeface="Cambria Math" pitchFamily="18" charset="0"/>
              </a:rPr>
              <a:t>12</a:t>
            </a:r>
            <a:r>
              <a:rPr lang="en-US" sz="2900" dirty="0">
                <a:latin typeface="Cambria Math"/>
                <a:ea typeface="Cambria Math"/>
              </a:rPr>
              <a:t> +  </a:t>
            </a:r>
            <a:r>
              <a:rPr lang="en-US" sz="2900" dirty="0">
                <a:latin typeface="Cambria Math" pitchFamily="18" charset="0"/>
                <a:ea typeface="Cambria Math" pitchFamily="18" charset="0"/>
              </a:rPr>
              <a:t>36</a:t>
            </a:r>
            <a:r>
              <a:rPr lang="en-US" sz="2900" dirty="0">
                <a:latin typeface="Cambria Math"/>
                <a:ea typeface="Cambria Math"/>
              </a:rPr>
              <a:t> + </a:t>
            </a:r>
            <a:r>
              <a:rPr lang="en-US" sz="2900" dirty="0">
                <a:latin typeface="Cambria Math" pitchFamily="18" charset="0"/>
                <a:ea typeface="Cambria Math" pitchFamily="18" charset="0"/>
              </a:rPr>
              <a:t> 15</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 </a:t>
            </a:r>
            <a:r>
              <a:rPr lang="en-US" sz="2900" dirty="0">
                <a:latin typeface="Cambria Math" pitchFamily="18" charset="0"/>
                <a:ea typeface="Cambria Math" pitchFamily="18" charset="0"/>
              </a:rPr>
              <a:t>32</a:t>
            </a:r>
            <a:r>
              <a:rPr lang="en-US" sz="2900" dirty="0">
                <a:latin typeface="Cambria Math"/>
                <a:ea typeface="Cambria Math"/>
              </a:rPr>
              <a:t> + </a:t>
            </a:r>
            <a:r>
              <a:rPr lang="en-US" sz="2900" dirty="0">
                <a:latin typeface="Cambria Math" pitchFamily="18" charset="0"/>
                <a:ea typeface="Cambria Math" pitchFamily="18" charset="0"/>
              </a:rPr>
              <a:t>81</a:t>
            </a:r>
            <a:r>
              <a:rPr lang="en-US" sz="2900" dirty="0">
                <a:latin typeface="Cambria Math"/>
                <a:ea typeface="Cambria Math"/>
              </a:rPr>
              <a:t> +</a:t>
            </a:r>
            <a:r>
              <a:rPr lang="en-US" sz="2900" dirty="0">
                <a:latin typeface="Cambria Math" pitchFamily="18" charset="0"/>
                <a:ea typeface="Cambria Math" pitchFamily="18" charset="0"/>
              </a:rPr>
              <a:t> 100</a:t>
            </a:r>
            <a:r>
              <a:rPr lang="en-US" sz="2900" dirty="0">
                <a:latin typeface="Cambria Math"/>
                <a:ea typeface="Cambria Math"/>
              </a:rPr>
              <a:t> </a:t>
            </a:r>
            <a:r>
              <a:rPr lang="en-US" sz="2900" dirty="0">
                <a:latin typeface="Cambria Math" pitchFamily="18" charset="0"/>
                <a:ea typeface="Cambria Math" pitchFamily="18" charset="0"/>
              </a:rPr>
              <a:t> = 299 </a:t>
            </a:r>
            <a:r>
              <a:rPr lang="en-US" sz="2900" dirty="0">
                <a:latin typeface="Cambria Math"/>
                <a:ea typeface="Cambria Math"/>
              </a:rPr>
              <a:t>≡ 2 ≢</a:t>
            </a:r>
            <a:r>
              <a:rPr lang="en-US" sz="2900" dirty="0">
                <a:latin typeface="Cambria Math" pitchFamily="18" charset="0"/>
                <a:ea typeface="Cambria Math" pitchFamily="18" charset="0"/>
              </a:rPr>
              <a:t>  0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dirty="0">
                <a:latin typeface="Cambria Math" pitchFamily="18" charset="0"/>
                <a:ea typeface="Cambria Math" pitchFamily="18" charset="0"/>
              </a:rPr>
              <a:t>                 Hence, 084930149X  is not a valid ISBN-10.</a:t>
            </a:r>
          </a:p>
          <a:p>
            <a:pPr marL="731520" lvl="3" indent="-457200">
              <a:buSzPct val="95000"/>
              <a:buNone/>
            </a:pPr>
            <a:endParaRPr lang="en-US" sz="2900" dirty="0">
              <a:latin typeface="Cambria Math" pitchFamily="18" charset="0"/>
              <a:ea typeface="Cambria Math" pitchFamily="18" charset="0"/>
            </a:endParaRPr>
          </a:p>
          <a:p>
            <a:pPr marL="457200" lvl="2" indent="-457200">
              <a:buSzPct val="95000"/>
            </a:pPr>
            <a:r>
              <a:rPr lang="en-US" sz="3500" dirty="0"/>
              <a:t>A </a:t>
            </a:r>
            <a:r>
              <a:rPr lang="en-US" sz="3500" i="1" dirty="0"/>
              <a:t>single error</a:t>
            </a:r>
            <a:r>
              <a:rPr lang="en-US" sz="3500" dirty="0"/>
              <a:t> is an error in one digit of an identification number and  a </a:t>
            </a:r>
            <a:r>
              <a:rPr lang="en-US" sz="3500" i="1" dirty="0"/>
              <a:t>transposition error</a:t>
            </a:r>
            <a:r>
              <a:rPr lang="en-US" sz="3500" dirty="0"/>
              <a:t> is the  accidental interchanging of two digits.  Both of these kinds of errors can be detected by the check digit for  ISBN-</a:t>
            </a:r>
            <a:r>
              <a:rPr lang="en-US" sz="3500" dirty="0">
                <a:latin typeface="Cambria Math" pitchFamily="18" charset="0"/>
                <a:ea typeface="Cambria Math" pitchFamily="18" charset="0"/>
              </a:rPr>
              <a:t>10</a:t>
            </a:r>
            <a:r>
              <a:rPr lang="en-US" sz="3500" dirty="0"/>
              <a:t>. (</a:t>
            </a:r>
            <a:r>
              <a:rPr lang="en-US" sz="3500" i="1" dirty="0"/>
              <a:t>see text for more details</a:t>
            </a:r>
            <a:r>
              <a:rPr lang="en-US" sz="3500" dirty="0"/>
              <a:t>)</a:t>
            </a:r>
            <a:endParaRPr lang="en-US" sz="35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143001" y="2590801"/>
            <a:ext cx="1659255"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6400800" y="3048001"/>
            <a:ext cx="1271968" cy="405479"/>
          </a:xfrm>
          <a:prstGeom prst="rect">
            <a:avLst/>
          </a:prstGeom>
        </p:spPr>
      </p:pic>
      <p:sp>
        <p:nvSpPr>
          <p:cNvPr id="13" name="TextBox 12"/>
          <p:cNvSpPr txBox="1"/>
          <p:nvPr/>
        </p:nvSpPr>
        <p:spPr>
          <a:xfrm>
            <a:off x="6858000" y="4114800"/>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693189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Cryptographic Protocols</a:t>
            </a:r>
          </a:p>
          <a:p>
            <a:r>
              <a:rPr lang="en-US" dirty="0"/>
              <a:t>Primitive Roots and Discrete Logarithms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88492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70000" lnSpcReduction="20000"/>
          </a:bodyPr>
          <a:lstStyle/>
          <a:p>
            <a:pPr indent="0">
              <a:buNone/>
            </a:pPr>
            <a:r>
              <a:rPr lang="en-US"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i="1" dirty="0"/>
              <a:t>encryption</a:t>
            </a:r>
            <a:r>
              <a:rPr lang="en-US" dirty="0"/>
              <a:t>.</a:t>
            </a:r>
          </a:p>
          <a:p>
            <a:pPr>
              <a:buNone/>
            </a:pPr>
            <a:r>
              <a:rPr lang="en-US" dirty="0"/>
              <a:t>     Here is how the encryption process works:</a:t>
            </a:r>
          </a:p>
          <a:p>
            <a:pPr lvl="1"/>
            <a:r>
              <a:rPr lang="en-US" dirty="0"/>
              <a:t>Replace each letter by an integer from </a:t>
            </a:r>
            <a:r>
              <a:rPr lang="en-US" b="1" dirty="0"/>
              <a:t>Z</a:t>
            </a:r>
            <a:r>
              <a:rPr lang="en-US" baseline="-25000" dirty="0">
                <a:latin typeface="Cambria Math" pitchFamily="18" charset="0"/>
                <a:ea typeface="Cambria Math" pitchFamily="18" charset="0"/>
              </a:rPr>
              <a:t>26</a:t>
            </a:r>
            <a:r>
              <a:rPr lang="en-US" dirty="0"/>
              <a:t>, that is an integer from </a:t>
            </a:r>
            <a:r>
              <a:rPr lang="en-US" dirty="0">
                <a:latin typeface="Cambria Math" pitchFamily="18" charset="0"/>
                <a:ea typeface="Cambria Math" pitchFamily="18" charset="0"/>
              </a:rPr>
              <a:t>0 </a:t>
            </a:r>
            <a:r>
              <a:rPr lang="en-US" dirty="0"/>
              <a:t>to </a:t>
            </a:r>
            <a:r>
              <a:rPr lang="en-US" dirty="0">
                <a:latin typeface="Cambria Math" pitchFamily="18" charset="0"/>
                <a:ea typeface="Cambria Math" pitchFamily="18" charset="0"/>
              </a:rPr>
              <a:t>25 </a:t>
            </a:r>
            <a:r>
              <a:rPr lang="en-US" dirty="0"/>
              <a:t>representing one less than its position in the alphabet.</a:t>
            </a:r>
          </a:p>
          <a:p>
            <a:pPr lvl="1"/>
            <a:r>
              <a:rPr lang="en-US" dirty="0"/>
              <a:t>The encryption function is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It replaces each integer </a:t>
            </a:r>
            <a:r>
              <a:rPr lang="en-US" i="1" dirty="0"/>
              <a:t>p </a:t>
            </a:r>
            <a:r>
              <a:rPr lang="en-US" dirty="0"/>
              <a:t>in the set {</a:t>
            </a:r>
            <a:r>
              <a:rPr lang="en-US" dirty="0">
                <a:latin typeface="Cambria Math" pitchFamily="18" charset="0"/>
                <a:ea typeface="Cambria Math" pitchFamily="18" charset="0"/>
              </a:rPr>
              <a:t>0,1,2,…,25</a:t>
            </a:r>
            <a:r>
              <a:rPr lang="en-US" dirty="0"/>
              <a:t>}</a:t>
            </a:r>
            <a:r>
              <a:rPr lang="en-US" i="1" dirty="0"/>
              <a:t> </a:t>
            </a:r>
            <a:r>
              <a:rPr lang="en-US" dirty="0"/>
              <a:t> by </a:t>
            </a:r>
            <a:r>
              <a:rPr lang="en-US" i="1" dirty="0"/>
              <a:t>f</a:t>
            </a:r>
            <a:r>
              <a:rPr lang="en-US" dirty="0"/>
              <a:t>(</a:t>
            </a:r>
            <a:r>
              <a:rPr lang="en-US" i="1" dirty="0"/>
              <a:t>p</a:t>
            </a:r>
            <a:r>
              <a:rPr lang="en-US" dirty="0"/>
              <a:t>)</a:t>
            </a:r>
            <a:r>
              <a:rPr lang="en-US" i="1" dirty="0"/>
              <a:t> </a:t>
            </a:r>
            <a:r>
              <a:rPr lang="en-US" dirty="0"/>
              <a:t>in the set {</a:t>
            </a:r>
            <a:r>
              <a:rPr lang="en-US" dirty="0">
                <a:latin typeface="Cambria Math" pitchFamily="18" charset="0"/>
                <a:ea typeface="Cambria Math" pitchFamily="18" charset="0"/>
              </a:rPr>
              <a:t>0,1,2,…,25</a:t>
            </a:r>
            <a:r>
              <a:rPr lang="en-US" dirty="0"/>
              <a:t>}</a:t>
            </a:r>
            <a:r>
              <a:rPr lang="en-US" i="1" dirty="0"/>
              <a:t> .</a:t>
            </a:r>
          </a:p>
          <a:p>
            <a:pPr lvl="1"/>
            <a:r>
              <a:rPr lang="en-US" dirty="0"/>
              <a:t>Replace each integer </a:t>
            </a:r>
            <a:r>
              <a:rPr lang="en-US" i="1" dirty="0"/>
              <a:t>p</a:t>
            </a:r>
            <a:r>
              <a:rPr lang="en-US" dirty="0"/>
              <a:t> by the letter with the position </a:t>
            </a:r>
            <a:r>
              <a:rPr lang="en-US" i="1" dirty="0"/>
              <a:t>p</a:t>
            </a:r>
            <a:r>
              <a:rPr lang="en-US" dirty="0"/>
              <a:t> +</a:t>
            </a:r>
            <a:r>
              <a:rPr lang="en-US" dirty="0">
                <a:latin typeface="Cambria Math" pitchFamily="18" charset="0"/>
                <a:ea typeface="Cambria Math" pitchFamily="18" charset="0"/>
              </a:rPr>
              <a:t> 1 </a:t>
            </a:r>
            <a:r>
              <a:rPr lang="en-US" dirty="0"/>
              <a:t>in the alphabet.</a:t>
            </a:r>
          </a:p>
          <a:p>
            <a:pPr>
              <a:buNone/>
            </a:pPr>
            <a:r>
              <a:rPr lang="en-US" b="1" dirty="0"/>
              <a:t>    Example</a:t>
            </a:r>
            <a:r>
              <a:rPr lang="en-US" dirty="0"/>
              <a:t>: Encrypt the message “MEET YOU IN THE PARK” using the Caesar cipher.</a:t>
            </a:r>
          </a:p>
          <a:p>
            <a:pPr>
              <a:buNone/>
            </a:pPr>
            <a:r>
              <a:rPr lang="en-US" dirty="0"/>
              <a:t>    </a:t>
            </a:r>
            <a:r>
              <a:rPr lang="en-US" b="1" dirty="0"/>
              <a:t>Solution</a:t>
            </a:r>
            <a:r>
              <a:rPr lang="en-US" dirty="0"/>
              <a:t>: </a:t>
            </a:r>
            <a:r>
              <a:rPr lang="en-US" dirty="0">
                <a:latin typeface="Cambria Math" pitchFamily="18" charset="0"/>
                <a:ea typeface="Cambria Math" pitchFamily="18" charset="0"/>
              </a:rPr>
              <a:t>12 4 4 19    24 14 20    8 13    19 7 4    15 0 17 10</a:t>
            </a:r>
            <a:r>
              <a:rPr lang="en-US" dirty="0"/>
              <a:t>.</a:t>
            </a:r>
          </a:p>
          <a:p>
            <a:pPr>
              <a:buNone/>
            </a:pPr>
            <a:r>
              <a:rPr lang="en-US" dirty="0"/>
              <a:t>    Now replace each of these numbers </a:t>
            </a:r>
            <a:r>
              <a:rPr lang="en-US" i="1" dirty="0"/>
              <a:t>p</a:t>
            </a:r>
            <a:r>
              <a:rPr lang="en-US" dirty="0"/>
              <a:t> by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a:t>
            </a:r>
          </a:p>
          <a:p>
            <a:pPr>
              <a:buNone/>
            </a:pPr>
            <a:r>
              <a:rPr lang="en-US" dirty="0"/>
              <a:t>                      </a:t>
            </a:r>
            <a:r>
              <a:rPr lang="en-US" dirty="0">
                <a:latin typeface="Cambria Math" pitchFamily="18" charset="0"/>
                <a:ea typeface="Cambria Math" pitchFamily="18" charset="0"/>
              </a:rPr>
              <a:t>15 7 7 22    1 17 23    11 16    22 10 7    18 3 20 13</a:t>
            </a:r>
            <a:r>
              <a:rPr lang="en-US" dirty="0"/>
              <a:t>.</a:t>
            </a:r>
          </a:p>
          <a:p>
            <a:pPr>
              <a:buNone/>
            </a:pPr>
            <a:r>
              <a:rPr lang="en-US" dirty="0"/>
              <a:t>     Translating the numbers back to letters produces the encrypted message</a:t>
            </a:r>
          </a:p>
          <a:p>
            <a:pPr>
              <a:buNone/>
            </a:pPr>
            <a:r>
              <a:rPr lang="en-US"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315200" y="152400"/>
            <a:ext cx="1159598" cy="1720158"/>
          </a:xfrm>
          <a:prstGeom prst="rect">
            <a:avLst/>
          </a:prstGeom>
          <a:noFill/>
        </p:spPr>
      </p:pic>
    </p:spTree>
    <p:extLst>
      <p:ext uri="{BB962C8B-B14F-4D97-AF65-F5344CB8AC3E}">
        <p14:creationId xmlns:p14="http://schemas.microsoft.com/office/powerpoint/2010/main" val="117362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of </a:t>
            </a:r>
            <a:r>
              <a:rPr lang="en-US" i="1" dirty="0"/>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endParaRPr lang="en-US" i="1" dirty="0"/>
          </a:p>
        </p:txBody>
      </p:sp>
    </p:spTree>
    <p:extLst>
      <p:ext uri="{BB962C8B-B14F-4D97-AF65-F5344CB8AC3E}">
        <p14:creationId xmlns:p14="http://schemas.microsoft.com/office/powerpoint/2010/main" val="48588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1426203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2034719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955703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a:t>
            </a:r>
            <a:r>
              <a:rPr lang="en-US" dirty="0" err="1"/>
              <a:t>nondecreasing</a:t>
            </a:r>
            <a:r>
              <a:rPr lang="en-US" dirty="0"/>
              <a:t>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 (</a:t>
            </a:r>
            <a:r>
              <a:rPr lang="en-US" i="1" dirty="0"/>
              <a:t>cont.</a:t>
            </a:r>
            <a:r>
              <a:rPr lang="en-US" dirty="0"/>
              <a:t>)</a:t>
            </a:r>
          </a:p>
        </p:txBody>
      </p:sp>
      <p:sp>
        <p:nvSpPr>
          <p:cNvPr id="3" name="Content Placeholder 2"/>
          <p:cNvSpPr>
            <a:spLocks noGrp="1"/>
          </p:cNvSpPr>
          <p:nvPr>
            <p:ph idx="1"/>
          </p:nvPr>
        </p:nvSpPr>
        <p:spPr/>
        <p:txBody>
          <a:bodyPr/>
          <a:lstStyle/>
          <a:p>
            <a:pPr marL="274320" lvl="2" indent="-274320">
              <a:buClr>
                <a:schemeClr val="accent3"/>
              </a:buClr>
              <a:buSzPct val="95000"/>
              <a:buNone/>
            </a:pPr>
            <a:r>
              <a:rPr lang="en-US" b="1" dirty="0"/>
              <a:t>    </a:t>
            </a:r>
            <a:r>
              <a:rPr lang="en-US" sz="2400" b="1" dirty="0"/>
              <a:t>Question</a:t>
            </a:r>
            <a:r>
              <a:rPr lang="en-US" sz="2400" dirty="0"/>
              <a:t>: How many relations are there on a set </a:t>
            </a:r>
            <a:r>
              <a:rPr lang="en-US" sz="2400" i="1" dirty="0"/>
              <a:t>A</a:t>
            </a:r>
            <a:r>
              <a:rPr lang="en-US" sz="2400" dirty="0"/>
              <a:t>?</a:t>
            </a:r>
            <a:r>
              <a:rPr lang="en-US" sz="2400" b="1" dirty="0"/>
              <a:t> </a:t>
            </a:r>
          </a:p>
          <a:p>
            <a:pPr marL="274320" lvl="2" indent="-274320">
              <a:buClr>
                <a:schemeClr val="accent3"/>
              </a:buClr>
              <a:buSzPct val="95000"/>
              <a:buNone/>
            </a:pPr>
            <a:endParaRPr lang="en-US" sz="2400" b="1" dirty="0"/>
          </a:p>
          <a:p>
            <a:pPr marL="274320" lvl="2" indent="0">
              <a:spcBef>
                <a:spcPts val="0"/>
              </a:spcBef>
              <a:buNone/>
            </a:pPr>
            <a:r>
              <a:rPr lang="en-US" sz="2400" b="1" dirty="0"/>
              <a:t>Solution</a:t>
            </a:r>
            <a:r>
              <a:rPr lang="en-US" sz="2400" dirty="0"/>
              <a:t>:  Because a relation on </a:t>
            </a:r>
            <a:r>
              <a:rPr lang="en-US" sz="2400" i="1" dirty="0"/>
              <a:t>A</a:t>
            </a:r>
            <a:r>
              <a:rPr lang="en-US" sz="2400" dirty="0"/>
              <a:t> is the same thing as a subset of </a:t>
            </a:r>
            <a:r>
              <a:rPr lang="en-US" sz="2400" i="1" dirty="0"/>
              <a:t>A</a:t>
            </a:r>
            <a:r>
              <a:rPr lang="en-US" sz="2400" dirty="0"/>
              <a:t> </a:t>
            </a:r>
            <a:r>
              <a:rPr lang="en-US" sz="2400" dirty="0">
                <a:latin typeface="Cambria Math"/>
                <a:ea typeface="Cambria Math"/>
              </a:rPr>
              <a:t>⨉</a:t>
            </a:r>
            <a:r>
              <a:rPr lang="en-US" sz="2400" dirty="0"/>
              <a:t> </a:t>
            </a:r>
            <a:r>
              <a:rPr lang="en-US" sz="2400" i="1" dirty="0"/>
              <a:t>A</a:t>
            </a:r>
            <a:r>
              <a:rPr lang="en-US" sz="2400" dirty="0"/>
              <a:t>, we count the subsets of </a:t>
            </a:r>
            <a:r>
              <a:rPr lang="en-US" sz="2400" i="1" dirty="0"/>
              <a:t>A </a:t>
            </a:r>
            <a:r>
              <a:rPr lang="en-US" sz="2400" dirty="0">
                <a:latin typeface="Cambria Math"/>
                <a:ea typeface="Cambria Math"/>
              </a:rPr>
              <a:t>×</a:t>
            </a:r>
            <a:r>
              <a:rPr lang="en-US" sz="2400" dirty="0"/>
              <a:t> </a:t>
            </a:r>
            <a:r>
              <a:rPr lang="en-US" sz="2400" i="1" dirty="0"/>
              <a:t>A</a:t>
            </a:r>
            <a:r>
              <a:rPr lang="en-US" sz="2400" dirty="0"/>
              <a:t>.</a:t>
            </a:r>
            <a:r>
              <a:rPr lang="en-US" sz="2400" dirty="0">
                <a:latin typeface="Cambria Math" pitchFamily="18" charset="0"/>
                <a:ea typeface="Cambria Math" pitchFamily="18" charset="0"/>
              </a:rPr>
              <a:t> </a:t>
            </a:r>
            <a:r>
              <a:rPr lang="en-US" sz="2400" dirty="0">
                <a:ea typeface="Cambria Math" pitchFamily="18" charset="0"/>
              </a:rPr>
              <a:t>Since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has </a:t>
            </a:r>
            <a:r>
              <a:rPr lang="en-US" sz="2400" i="1" dirty="0">
                <a:ea typeface="Cambria Math" pitchFamily="18" charset="0"/>
              </a:rPr>
              <a:t>n</a:t>
            </a:r>
            <a:r>
              <a:rPr lang="en-US" sz="2400" baseline="30000" dirty="0">
                <a:latin typeface="Cambria Math" pitchFamily="18" charset="0"/>
                <a:ea typeface="Cambria Math" pitchFamily="18" charset="0"/>
              </a:rPr>
              <a:t>2</a:t>
            </a:r>
            <a:r>
              <a:rPr lang="en-US" sz="2400" dirty="0">
                <a:ea typeface="Cambria Math" pitchFamily="18" charset="0"/>
              </a:rPr>
              <a:t> elements when </a:t>
            </a:r>
            <a:r>
              <a:rPr lang="en-US" sz="2400" i="1" dirty="0">
                <a:ea typeface="Cambria Math" pitchFamily="18" charset="0"/>
              </a:rPr>
              <a:t>A</a:t>
            </a:r>
            <a:r>
              <a:rPr lang="en-US" sz="2400" dirty="0">
                <a:ea typeface="Cambria Math" pitchFamily="18" charset="0"/>
              </a:rPr>
              <a:t> has </a:t>
            </a:r>
            <a:r>
              <a:rPr lang="en-US" sz="2400" i="1" dirty="0">
                <a:ea typeface="Cambria Math" pitchFamily="18" charset="0"/>
              </a:rPr>
              <a:t>n</a:t>
            </a:r>
            <a:r>
              <a:rPr lang="en-US" sz="2400" dirty="0">
                <a:ea typeface="Cambria Math" pitchFamily="18" charset="0"/>
              </a:rPr>
              <a:t> elements, and a set with </a:t>
            </a:r>
            <a:r>
              <a:rPr lang="en-US" sz="2400" i="1" dirty="0">
                <a:ea typeface="Cambria Math" pitchFamily="18" charset="0"/>
              </a:rPr>
              <a:t>m</a:t>
            </a:r>
            <a:r>
              <a:rPr lang="en-US" sz="2400" dirty="0">
                <a:ea typeface="Cambria Math" pitchFamily="18" charset="0"/>
              </a:rPr>
              <a:t> elements has </a:t>
            </a:r>
            <a:r>
              <a:rPr lang="en-US" sz="2400" dirty="0">
                <a:latin typeface="Cambria Math" pitchFamily="18" charset="0"/>
                <a:ea typeface="Cambria Math" pitchFamily="18" charset="0"/>
              </a:rPr>
              <a:t>2</a:t>
            </a:r>
            <a:r>
              <a:rPr lang="en-US" sz="2400" i="1" baseline="30000" dirty="0">
                <a:ea typeface="Cambria Math" pitchFamily="18" charset="0"/>
              </a:rPr>
              <a:t>m</a:t>
            </a:r>
            <a:r>
              <a:rPr lang="en-US" sz="2400" dirty="0">
                <a:ea typeface="Cambria Math" pitchFamily="18" charset="0"/>
              </a:rPr>
              <a:t> subsets, there are         subsets of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Therefore,  there are        relations on a set </a:t>
            </a:r>
            <a:r>
              <a:rPr lang="en-US" sz="2400" i="1" dirty="0">
                <a:ea typeface="Cambria Math" pitchFamily="18" charset="0"/>
              </a:rPr>
              <a:t>A</a:t>
            </a:r>
            <a:r>
              <a:rPr lang="en-US" sz="2400" dirty="0">
                <a:ea typeface="Cambria Math" pitchFamily="18" charset="0"/>
              </a:rPr>
              <a:t>.</a:t>
            </a:r>
          </a:p>
          <a:p>
            <a:pPr>
              <a:buNone/>
            </a:pPr>
            <a:endParaRPr lang="en-US" sz="2400" dirty="0"/>
          </a:p>
        </p:txBody>
      </p:sp>
      <p:graphicFrame>
        <p:nvGraphicFramePr>
          <p:cNvPr id="40964" name="Object 4"/>
          <p:cNvGraphicFramePr>
            <a:graphicFrameLocks noChangeAspect="1"/>
          </p:cNvGraphicFramePr>
          <p:nvPr/>
        </p:nvGraphicFramePr>
        <p:xfrm>
          <a:off x="6324600" y="3733800"/>
          <a:ext cx="612775" cy="728663"/>
        </p:xfrm>
        <a:graphic>
          <a:graphicData uri="http://schemas.openxmlformats.org/presentationml/2006/ole">
            <mc:AlternateContent xmlns:mc="http://schemas.openxmlformats.org/markup-compatibility/2006">
              <mc:Choice xmlns:v="urn:schemas-microsoft-com:vml" Requires="v">
                <p:oleObj spid="_x0000_s7220" name="Equation" r:id="rId3" imgW="203040" imgH="241200" progId="Equation.DSMT4">
                  <p:embed/>
                </p:oleObj>
              </mc:Choice>
              <mc:Fallback>
                <p:oleObj name="Equation" r:id="rId3"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733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5"/>
          <p:cNvGraphicFramePr>
            <a:graphicFrameLocks noChangeAspect="1"/>
          </p:cNvGraphicFramePr>
          <p:nvPr/>
        </p:nvGraphicFramePr>
        <p:xfrm>
          <a:off x="4419600" y="4114800"/>
          <a:ext cx="612775" cy="728663"/>
        </p:xfrm>
        <a:graphic>
          <a:graphicData uri="http://schemas.openxmlformats.org/presentationml/2006/ole">
            <mc:AlternateContent xmlns:mc="http://schemas.openxmlformats.org/markup-compatibility/2006">
              <mc:Choice xmlns:v="urn:schemas-microsoft-com:vml" Requires="v">
                <p:oleObj spid="_x0000_s7221"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2162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2,3,7,11,19,23,29,31,37,41,43,47,53,59,61,67,71,73,79,83,89, 97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457200" y="1905000"/>
            <a:ext cx="5033501" cy="4389437"/>
          </a:xfrm>
        </p:spPr>
      </p:pic>
      <p:sp>
        <p:nvSpPr>
          <p:cNvPr id="5" name="TextBox 4"/>
          <p:cNvSpPr txBox="1"/>
          <p:nvPr/>
        </p:nvSpPr>
        <p:spPr>
          <a:xfrm>
            <a:off x="5638800" y="1828800"/>
            <a:ext cx="2971800" cy="4247317"/>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Common Multiple</a:t>
            </a:r>
          </a:p>
        </p:txBody>
      </p:sp>
      <p:sp>
        <p:nvSpPr>
          <p:cNvPr id="3" name="Content Placeholder 2"/>
          <p:cNvSpPr>
            <a:spLocks noGrp="1"/>
          </p:cNvSpPr>
          <p:nvPr>
            <p:ph idx="1"/>
          </p:nvPr>
        </p:nvSpPr>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1676401" y="3429000"/>
            <a:ext cx="5351145" cy="335280"/>
          </a:xfrm>
          <a:prstGeom prst="rect">
            <a:avLst/>
          </a:prstGeom>
        </p:spPr>
      </p:pic>
    </p:spTree>
    <p:extLst>
      <p:ext uri="{BB962C8B-B14F-4D97-AF65-F5344CB8AC3E}">
        <p14:creationId xmlns:p14="http://schemas.microsoft.com/office/powerpoint/2010/main" val="453054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gcds</a:t>
            </a:r>
            <a:r>
              <a:rPr lang="en-US" dirty="0"/>
              <a:t> as Linear Combinations</a:t>
            </a:r>
          </a:p>
        </p:txBody>
      </p:sp>
      <p:sp>
        <p:nvSpPr>
          <p:cNvPr id="3" name="Content Placeholder 2"/>
          <p:cNvSpPr>
            <a:spLocks noGrp="1"/>
          </p:cNvSpPr>
          <p:nvPr>
            <p:ph idx="1"/>
          </p:nvPr>
        </p:nvSpPr>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dirty="0"/>
              <a:t>    (</a:t>
            </a:r>
            <a:r>
              <a:rPr lang="en-US" i="1" dirty="0"/>
              <a:t>proof  in exercises of Section </a:t>
            </a:r>
            <a:r>
              <a:rPr lang="en-US" dirty="0">
                <a:latin typeface="Cambria Math" pitchFamily="18" charset="0"/>
                <a:ea typeface="Cambria Math" pitchFamily="18" charset="0"/>
              </a:rPr>
              <a:t>5.2</a:t>
            </a:r>
            <a:r>
              <a:rPr lang="en-US" dirty="0"/>
              <a:t>)</a:t>
            </a:r>
          </a:p>
          <a:p>
            <a:pPr>
              <a:buNone/>
            </a:pPr>
            <a:r>
              <a:rPr lang="en-US" dirty="0"/>
              <a:t>    </a:t>
            </a:r>
            <a:r>
              <a:rPr lang="en-US" b="1" dirty="0"/>
              <a:t>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Binary Relations on a Set (</a:t>
            </a:r>
            <a:r>
              <a:rPr lang="en-US" i="1" dirty="0"/>
              <a:t>cont</a:t>
            </a:r>
            <a:r>
              <a:rPr lang="en-US" dirty="0"/>
              <a:t>.)</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Consider these relations on the set of integers:</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endParaRPr lang="en-US" dirty="0"/>
          </a:p>
          <a:p>
            <a:pPr lvl="1">
              <a:buNone/>
            </a:pPr>
            <a:endParaRPr lang="en-US" dirty="0"/>
          </a:p>
          <a:p>
            <a:pPr lvl="1">
              <a:buNone/>
            </a:pPr>
            <a:endParaRPr lang="en-US" dirty="0">
              <a:latin typeface="Cambria Math"/>
              <a:ea typeface="Cambria Math"/>
            </a:endParaRPr>
          </a:p>
          <a:p>
            <a:pPr lvl="1">
              <a:lnSpc>
                <a:spcPct val="120000"/>
              </a:lnSpc>
              <a:spcBef>
                <a:spcPts val="0"/>
              </a:spcBef>
              <a:buNone/>
            </a:pPr>
            <a:r>
              <a:rPr lang="en-US" dirty="0">
                <a:latin typeface="Cambria Math"/>
                <a:ea typeface="Cambria Math"/>
              </a:rPr>
              <a:t>Which of these relations contain each of the pairs</a:t>
            </a:r>
          </a:p>
          <a:p>
            <a:pPr lvl="1">
              <a:lnSpc>
                <a:spcPct val="120000"/>
              </a:lnSpc>
              <a:spcBef>
                <a:spcPts val="0"/>
              </a:spcBef>
              <a:buNone/>
            </a:pPr>
            <a:r>
              <a:rPr lang="en-US" dirty="0">
                <a:latin typeface="Cambria Math"/>
                <a:ea typeface="Cambria Math"/>
              </a:rPr>
              <a:t>                          </a:t>
            </a:r>
          </a:p>
          <a:p>
            <a:pPr lvl="1">
              <a:lnSpc>
                <a:spcPct val="120000"/>
              </a:lnSpc>
              <a:spcBef>
                <a:spcPts val="0"/>
              </a:spcBef>
              <a:buNone/>
            </a:pPr>
            <a:r>
              <a:rPr lang="en-US" dirty="0">
                <a:latin typeface="Cambria Math"/>
                <a:ea typeface="Cambria Math"/>
              </a:rPr>
              <a:t>           (1,1), (1, 2), (2, 1), (1, −1), and (2, 2)?</a:t>
            </a:r>
          </a:p>
          <a:p>
            <a:pPr lvl="1">
              <a:lnSpc>
                <a:spcPct val="120000"/>
              </a:lnSpc>
              <a:spcBef>
                <a:spcPts val="0"/>
              </a:spcBef>
              <a:buNone/>
            </a:pPr>
            <a:endParaRPr lang="en-US" dirty="0"/>
          </a:p>
          <a:p>
            <a:pPr>
              <a:buNone/>
            </a:pPr>
            <a:r>
              <a:rPr lang="en-US" b="1" dirty="0"/>
              <a:t>    Solution</a:t>
            </a:r>
            <a:r>
              <a:rPr lang="en-US" dirty="0"/>
              <a:t>: Checking the conditions that define each relation, we see that the pair </a:t>
            </a:r>
            <a:r>
              <a:rPr lang="en-US" dirty="0">
                <a:latin typeface="Cambria Math"/>
                <a:ea typeface="Cambria Math"/>
              </a:rPr>
              <a:t>(1,1)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a:t>
            </a:r>
            <a:r>
              <a:rPr lang="en-US" i="1" dirty="0"/>
              <a:t> R</a:t>
            </a:r>
            <a:r>
              <a:rPr lang="en-US" baseline="-25000" dirty="0">
                <a:latin typeface="Cambria Math" pitchFamily="18" charset="0"/>
                <a:ea typeface="Cambria Math" pitchFamily="18" charset="0"/>
              </a:rPr>
              <a:t>3</a:t>
            </a:r>
            <a:r>
              <a:rPr lang="en-US" dirty="0">
                <a:latin typeface="Cambria Math"/>
                <a:ea typeface="Cambria Math"/>
              </a:rPr>
              <a:t>, </a:t>
            </a:r>
            <a:r>
              <a:rPr lang="en-US" i="1" dirty="0"/>
              <a:t>R</a:t>
            </a:r>
            <a:r>
              <a:rPr lang="en-US" baseline="-25000" dirty="0">
                <a:latin typeface="Cambria Math" pitchFamily="18" charset="0"/>
                <a:ea typeface="Cambria Math" pitchFamily="18" charset="0"/>
              </a:rPr>
              <a:t>4 </a:t>
            </a:r>
            <a:r>
              <a:rPr lang="en-US" dirty="0">
                <a:latin typeface="Cambria Math"/>
                <a:ea typeface="Cambria Math"/>
              </a:rPr>
              <a:t>, 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(1,2) is in</a:t>
            </a:r>
            <a:r>
              <a:rPr lang="en-US" i="1" dirty="0"/>
              <a:t> R</a:t>
            </a:r>
            <a:r>
              <a:rPr lang="en-US" baseline="-25000" dirty="0">
                <a:latin typeface="Cambria Math" pitchFamily="18" charset="0"/>
                <a:ea typeface="Cambria Math" pitchFamily="18" charset="0"/>
              </a:rPr>
              <a:t>1</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(2,1)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5</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 −1)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 (2,2)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4</a:t>
            </a:r>
            <a:r>
              <a:rPr lang="en-US" dirty="0">
                <a:latin typeface="Cambria Math"/>
                <a:ea typeface="Cambria Math"/>
              </a:rPr>
              <a:t>.</a:t>
            </a:r>
            <a:endParaRPr lang="en-US" dirty="0"/>
          </a:p>
        </p:txBody>
      </p:sp>
      <p:sp>
        <p:nvSpPr>
          <p:cNvPr id="4" name="TextBox 3"/>
          <p:cNvSpPr txBox="1"/>
          <p:nvPr/>
        </p:nvSpPr>
        <p:spPr>
          <a:xfrm>
            <a:off x="1066800" y="3276600"/>
            <a:ext cx="6629400" cy="523220"/>
          </a:xfrm>
          <a:prstGeom prst="rect">
            <a:avLst/>
          </a:prstGeom>
          <a:noFill/>
          <a:ln>
            <a:solidFill>
              <a:schemeClr val="accent1"/>
            </a:solidFill>
          </a:ln>
        </p:spPr>
        <p:txBody>
          <a:bodyPr wrap="square" rtlCol="0">
            <a:spAutoFit/>
          </a:bodyPr>
          <a:lstStyle/>
          <a:p>
            <a:r>
              <a:rPr lang="en-US" sz="1400" dirty="0"/>
              <a:t>Note that these relations are on an infinite set and each of these relations is an infinite set.</a:t>
            </a:r>
          </a:p>
        </p:txBody>
      </p:sp>
    </p:spTree>
    <p:extLst>
      <p:ext uri="{BB962C8B-B14F-4D97-AF65-F5344CB8AC3E}">
        <p14:creationId xmlns:p14="http://schemas.microsoft.com/office/powerpoint/2010/main" val="2491906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p:txBody>
          <a:bodyPr>
            <a:normAutofit fontScale="700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Congruencies</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p:txBody>
          <a:bodyPr>
            <a:normAutofit fontScale="77500" lnSpcReduction="2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dirty="0">
                <a:latin typeface="Cambria Math" pitchFamily="18" charset="0"/>
                <a:ea typeface="Cambria Math" pitchFamily="18" charset="0"/>
              </a:rPr>
              <a:t>42620</a:t>
            </a:r>
            <a:r>
              <a:rPr lang="en-US" sz="2200" dirty="0">
                <a:ea typeface="Cambria Math" pitchFamily="18" charset="0"/>
              </a:rPr>
              <a:t> =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752600"/>
            <a:ext cx="8229600" cy="438912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70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Reflexive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dirty="0" err="1">
                <a:ea typeface="Cambria Math"/>
              </a:rPr>
              <a:t>x</a:t>
            </a:r>
            <a:r>
              <a:rPr lang="en-US" dirty="0" err="1">
                <a:latin typeface="Cambria Math"/>
                <a:ea typeface="Cambria Math"/>
              </a:rPr>
              <a:t>∊</a:t>
            </a:r>
            <a:r>
              <a:rPr lang="en-US" i="1" dirty="0" err="1">
                <a:ea typeface="Cambria Math"/>
              </a:rPr>
              <a:t>U</a:t>
            </a:r>
            <a:r>
              <a:rPr lang="en-US" dirty="0">
                <a:latin typeface="Cambria Math"/>
                <a:ea typeface="Cambria Math"/>
              </a:rPr>
              <a:t> ⟶ (</a:t>
            </a:r>
            <a:r>
              <a:rPr lang="en-US" i="1" dirty="0" err="1">
                <a:ea typeface="Cambria Math"/>
              </a:rPr>
              <a:t>x</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reflexive: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relations are not reflexive:</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3 ≯ 3),</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3 ≠3 + 1),</a:t>
            </a:r>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4  + 4 ≰ 3).</a:t>
            </a:r>
          </a:p>
          <a:p>
            <a:pPr lvl="1">
              <a:buNone/>
            </a:pPr>
            <a:endParaRPr lang="en-US" dirty="0">
              <a:latin typeface="Cambria Math"/>
              <a:ea typeface="Cambria Math"/>
            </a:endParaRPr>
          </a:p>
          <a:p>
            <a:pPr lvl="1">
              <a:buNone/>
            </a:pPr>
            <a:endParaRPr lang="en-US" dirty="0"/>
          </a:p>
          <a:p>
            <a:pPr>
              <a:buNone/>
            </a:pPr>
            <a:endParaRPr lang="en-US" dirty="0">
              <a:ea typeface="Cambria Math"/>
            </a:endParaRPr>
          </a:p>
        </p:txBody>
      </p:sp>
      <p:sp>
        <p:nvSpPr>
          <p:cNvPr id="5" name="TextBox 4"/>
          <p:cNvSpPr txBox="1"/>
          <p:nvPr/>
        </p:nvSpPr>
        <p:spPr>
          <a:xfrm>
            <a:off x="5029200" y="3429000"/>
            <a:ext cx="3352800" cy="738664"/>
          </a:xfrm>
          <a:prstGeom prst="rect">
            <a:avLst/>
          </a:prstGeom>
          <a:noFill/>
          <a:ln>
            <a:solidFill>
              <a:schemeClr val="accent1"/>
            </a:solidFill>
          </a:ln>
        </p:spPr>
        <p:txBody>
          <a:bodyPr wrap="square" rtlCol="0">
            <a:spAutoFit/>
          </a:bodyPr>
          <a:lstStyle/>
          <a:p>
            <a:r>
              <a:rPr lang="en-US" sz="1400" dirty="0">
                <a:latin typeface="Cambria Math"/>
                <a:ea typeface="Cambria Math"/>
              </a:rPr>
              <a:t>If </a:t>
            </a:r>
            <a:r>
              <a:rPr lang="en-US" sz="1400" i="1" dirty="0">
                <a:ea typeface="Cambria Math"/>
              </a:rPr>
              <a:t>A</a:t>
            </a:r>
            <a:r>
              <a:rPr lang="en-US" sz="1400" dirty="0">
                <a:latin typeface="Cambria Math"/>
                <a:ea typeface="Cambria Math"/>
              </a:rPr>
              <a:t> = ∅ </a:t>
            </a:r>
            <a:r>
              <a:rPr lang="en-US" sz="1400" dirty="0">
                <a:ea typeface="Cambria Math"/>
              </a:rPr>
              <a:t> then the empty relation is reflexive vacuously. That is the empty relation on an empty set is reflexive! </a:t>
            </a:r>
          </a:p>
        </p:txBody>
      </p:sp>
    </p:spTree>
    <p:extLst>
      <p:ext uri="{BB962C8B-B14F-4D97-AF65-F5344CB8AC3E}">
        <p14:creationId xmlns:p14="http://schemas.microsoft.com/office/powerpoint/2010/main" val="3715039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62500" lnSpcReduction="20000"/>
          </a:bodyPr>
          <a:lstStyle/>
          <a:p>
            <a:pPr>
              <a:buNone/>
            </a:pPr>
            <a:r>
              <a:rPr lang="en-US" b="1" dirty="0"/>
              <a:t>   </a:t>
            </a:r>
            <a:r>
              <a:rPr lang="en-US" dirty="0"/>
              <a:t> To construct a solution first let </a:t>
            </a:r>
            <a:r>
              <a:rPr lang="en-US" i="1" dirty="0"/>
              <a:t>M</a:t>
            </a:r>
            <a:r>
              <a:rPr lang="en-US" i="1" baseline="-25000" dirty="0">
                <a:ea typeface="Cambria Math" pitchFamily="18" charset="0"/>
              </a:rPr>
              <a:t>k</a:t>
            </a:r>
            <a:r>
              <a:rPr lang="en-US" i="1" dirty="0"/>
              <a:t>=m/</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t>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 and </a:t>
            </a:r>
            <a:r>
              <a:rPr lang="en-US" i="1" dirty="0"/>
              <a:t> 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a:t>
            </a:r>
          </a:p>
          <a:p>
            <a:pPr>
              <a:buNone/>
            </a:pPr>
            <a:endParaRPr lang="en-US" dirty="0"/>
          </a:p>
          <a:p>
            <a:pPr>
              <a:buNone/>
            </a:pPr>
            <a:r>
              <a:rPr lang="en-US" dirty="0"/>
              <a:t>     Since  </a:t>
            </a:r>
            <a:r>
              <a:rPr lang="en-US" dirty="0" err="1"/>
              <a:t>gcd</a:t>
            </a:r>
            <a:r>
              <a:rPr lang="en-US" dirty="0"/>
              <a:t>(</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ea typeface="Cambria Math" pitchFamily="18" charset="0"/>
              </a:rPr>
              <a:t>,</a:t>
            </a:r>
            <a:r>
              <a:rPr lang="en-US" i="1" dirty="0"/>
              <a:t>M</a:t>
            </a:r>
            <a:r>
              <a:rPr lang="en-US" i="1" baseline="-25000" dirty="0">
                <a:ea typeface="Cambria Math" pitchFamily="18" charset="0"/>
              </a:rPr>
              <a:t>k </a:t>
            </a:r>
            <a:r>
              <a:rPr lang="en-US" dirty="0">
                <a:ea typeface="Cambria Math" pitchFamily="18" charset="0"/>
              </a:rPr>
              <a:t>) = </a:t>
            </a:r>
            <a:r>
              <a:rPr lang="en-US" dirty="0">
                <a:latin typeface="Cambria Math" pitchFamily="18" charset="0"/>
                <a:ea typeface="Cambria Math" pitchFamily="18" charset="0"/>
              </a:rPr>
              <a:t>1, by Theorem 1,  </a:t>
            </a:r>
            <a:r>
              <a:rPr lang="en-US" dirty="0"/>
              <a:t>there is an integer  </a:t>
            </a:r>
            <a:r>
              <a:rPr lang="en-US" i="1" dirty="0" err="1"/>
              <a:t>y</a:t>
            </a:r>
            <a:r>
              <a:rPr lang="en-US" i="1" baseline="-25000" dirty="0" err="1">
                <a:ea typeface="Cambria Math" pitchFamily="18" charset="0"/>
              </a:rPr>
              <a:t>k</a:t>
            </a:r>
            <a:r>
              <a:rPr lang="en-US" i="1" baseline="-25000" dirty="0">
                <a:ea typeface="Cambria Math" pitchFamily="18" charset="0"/>
              </a:rPr>
              <a:t> </a:t>
            </a:r>
            <a:r>
              <a:rPr lang="en-US" dirty="0"/>
              <a:t>, an inverse of </a:t>
            </a:r>
            <a:r>
              <a:rPr lang="en-US" i="1" dirty="0"/>
              <a:t>M</a:t>
            </a:r>
            <a:r>
              <a:rPr lang="en-US" i="1" baseline="-25000" dirty="0">
                <a:ea typeface="Cambria Math" pitchFamily="18" charset="0"/>
              </a:rPr>
              <a:t>k</a:t>
            </a:r>
            <a:r>
              <a:rPr lang="en-US" dirty="0"/>
              <a:t>  modulo </a:t>
            </a:r>
            <a:r>
              <a:rPr lang="en-US" i="1" dirty="0" err="1"/>
              <a:t>m</a:t>
            </a:r>
            <a:r>
              <a:rPr lang="en-US" i="1" baseline="-25000" dirty="0" err="1">
                <a:ea typeface="Cambria Math" pitchFamily="18" charset="0"/>
              </a:rPr>
              <a:t>k</a:t>
            </a:r>
            <a:r>
              <a:rPr lang="en-US" dirty="0"/>
              <a:t>,</a:t>
            </a:r>
            <a:r>
              <a:rPr lang="en-US" i="1" dirty="0"/>
              <a:t> </a:t>
            </a:r>
            <a:r>
              <a:rPr lang="en-US" dirty="0"/>
              <a:t>such that</a:t>
            </a:r>
          </a:p>
          <a:p>
            <a:pPr marL="274320" lvl="1" indent="-274320">
              <a:buClr>
                <a:schemeClr val="accent3"/>
              </a:buClr>
              <a:buSzPct val="95000"/>
              <a:buNone/>
            </a:pPr>
            <a:r>
              <a:rPr lang="en-US" dirty="0"/>
              <a:t>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t>      Form the sum</a:t>
            </a:r>
          </a:p>
          <a:p>
            <a:pPr marL="274320" lvl="1" indent="-274320">
              <a:buClr>
                <a:schemeClr val="accent3"/>
              </a:buClr>
              <a:buSzPct val="95000"/>
              <a:buNone/>
            </a:pPr>
            <a:r>
              <a:rPr lang="en-US" dirty="0"/>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M</a:t>
            </a:r>
            <a:r>
              <a:rPr lang="en-US" baseline="-25000" dirty="0">
                <a:latin typeface="Cambria Math" pitchFamily="18" charset="0"/>
                <a:ea typeface="Cambria Math" pitchFamily="18" charset="0"/>
              </a:rPr>
              <a:t>1</a:t>
            </a:r>
            <a:r>
              <a:rPr lang="en-US" i="1" dirty="0"/>
              <a:t> 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t>a</a:t>
            </a:r>
            <a:r>
              <a:rPr lang="en-US" baseline="-25000" dirty="0">
                <a:latin typeface="Cambria Math" pitchFamily="18" charset="0"/>
                <a:ea typeface="Cambria Math" pitchFamily="18" charset="0"/>
              </a:rPr>
              <a:t>2</a:t>
            </a:r>
            <a:r>
              <a:rPr lang="en-US" dirty="0"/>
              <a:t> </a:t>
            </a:r>
            <a:r>
              <a:rPr lang="en-US" i="1" dirty="0"/>
              <a:t>M</a:t>
            </a:r>
            <a:r>
              <a:rPr lang="en-US" baseline="-25000" dirty="0">
                <a:latin typeface="Cambria Math" pitchFamily="18" charset="0"/>
                <a:ea typeface="Cambria Math" pitchFamily="18" charset="0"/>
              </a:rPr>
              <a:t>2</a:t>
            </a:r>
            <a:r>
              <a:rPr lang="en-US" i="1" dirty="0"/>
              <a:t> 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baseline="-25000" dirty="0">
                <a:latin typeface="Cambria Math" pitchFamily="18" charset="0"/>
                <a:ea typeface="Cambria Math" pitchFamily="18" charset="0"/>
              </a:rPr>
              <a:t> </a:t>
            </a:r>
            <a:r>
              <a:rPr lang="en-US" dirty="0">
                <a:latin typeface="Cambria Math"/>
                <a:ea typeface="Cambria Math"/>
              </a:rPr>
              <a:t>∙ ∙ ∙ </a:t>
            </a:r>
            <a:r>
              <a:rPr lang="en-US" dirty="0">
                <a:latin typeface="Cambria Math" pitchFamily="18" charset="0"/>
                <a:ea typeface="Cambria Math" pitchFamily="18" charset="0"/>
              </a:rPr>
              <a:t>+ </a:t>
            </a:r>
            <a:r>
              <a:rPr lang="en-US" i="1" dirty="0"/>
              <a:t>a</a:t>
            </a:r>
            <a:r>
              <a:rPr lang="en-US" i="1" baseline="-25000" dirty="0">
                <a:ea typeface="Cambria Math" pitchFamily="18" charset="0"/>
              </a:rPr>
              <a:t>n</a:t>
            </a:r>
            <a:r>
              <a:rPr lang="en-US" dirty="0"/>
              <a:t> </a:t>
            </a:r>
            <a:r>
              <a:rPr lang="en-US" i="1" dirty="0" err="1"/>
              <a:t>M</a:t>
            </a:r>
            <a:r>
              <a:rPr lang="en-US" i="1" baseline="-25000" dirty="0" err="1">
                <a:ea typeface="Cambria Math" pitchFamily="18" charset="0"/>
              </a:rPr>
              <a:t>n</a:t>
            </a:r>
            <a:r>
              <a:rPr lang="en-US" i="1" dirty="0"/>
              <a:t> </a:t>
            </a:r>
            <a:r>
              <a:rPr lang="en-US" i="1" dirty="0" err="1"/>
              <a:t>y</a:t>
            </a:r>
            <a:r>
              <a:rPr lang="en-US" i="1" baseline="-25000" dirty="0" err="1">
                <a:ea typeface="Cambria Math" pitchFamily="18" charset="0"/>
              </a:rPr>
              <a:t>n</a:t>
            </a:r>
            <a:r>
              <a:rPr lang="en-US" dirty="0">
                <a:latin typeface="Cambria Math" pitchFamily="18" charset="0"/>
                <a:ea typeface="Cambria Math" pitchFamily="18" charset="0"/>
              </a:rPr>
              <a:t> .</a:t>
            </a:r>
          </a:p>
          <a:p>
            <a:pPr marL="274320" lvl="1" indent="-274320">
              <a:buClr>
                <a:schemeClr val="accent3"/>
              </a:buClr>
              <a:buSzPct val="95000"/>
              <a:buNone/>
            </a:pPr>
            <a:endParaRPr lang="en-US" dirty="0">
              <a:latin typeface="Cambria Math" pitchFamily="18" charset="0"/>
              <a:ea typeface="Cambria Math" pitchFamily="18" charset="0"/>
            </a:endParaRPr>
          </a:p>
          <a:p>
            <a:pPr marL="274320" lvl="1" indent="-274320">
              <a:buClr>
                <a:schemeClr val="accent3"/>
              </a:buClr>
              <a:buSzPct val="95000"/>
              <a:buNone/>
            </a:pPr>
            <a:r>
              <a:rPr lang="en-US" dirty="0">
                <a:latin typeface="Cambria Math" pitchFamily="18" charset="0"/>
                <a:ea typeface="Cambria Math" pitchFamily="18" charset="0"/>
              </a:rPr>
              <a:t>       Note that because </a:t>
            </a:r>
            <a:r>
              <a:rPr lang="en-US" dirty="0" err="1"/>
              <a:t>M</a:t>
            </a:r>
            <a:r>
              <a:rPr lang="en-US" i="1" baseline="-25000" dirty="0" err="1">
                <a:ea typeface="Cambria Math" pitchFamily="18" charset="0"/>
              </a:rPr>
              <a:t>j</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 </a:t>
            </a:r>
            <a:r>
              <a:rPr lang="en-US" dirty="0"/>
              <a:t>( mod </a:t>
            </a:r>
            <a:r>
              <a:rPr lang="en-US" i="1" dirty="0" err="1"/>
              <a:t>m</a:t>
            </a:r>
            <a:r>
              <a:rPr lang="en-US" baseline="-25000" dirty="0" err="1">
                <a:latin typeface="Cambria Math" pitchFamily="18" charset="0"/>
                <a:ea typeface="Cambria Math" pitchFamily="18" charset="0"/>
              </a:rPr>
              <a:t>k</a:t>
            </a:r>
            <a:r>
              <a:rPr lang="en-US" dirty="0"/>
              <a:t>)   whenever </a:t>
            </a:r>
            <a:r>
              <a:rPr lang="en-US" i="1" dirty="0"/>
              <a:t>j</a:t>
            </a:r>
            <a:r>
              <a:rPr lang="en-US" dirty="0"/>
              <a:t>  </a:t>
            </a:r>
            <a:r>
              <a:rPr lang="en-US" dirty="0">
                <a:latin typeface="Cambria Math"/>
                <a:ea typeface="Cambria Math"/>
              </a:rPr>
              <a:t>≠</a:t>
            </a:r>
            <a:r>
              <a:rPr lang="en-US" i="1" dirty="0"/>
              <a:t>k </a:t>
            </a:r>
            <a:r>
              <a:rPr lang="en-US" dirty="0"/>
              <a:t>, all terms except the </a:t>
            </a:r>
            <a:r>
              <a:rPr lang="en-US" i="1" dirty="0" err="1"/>
              <a:t>k</a:t>
            </a:r>
            <a:r>
              <a:rPr lang="en-US" dirty="0" err="1"/>
              <a:t>th</a:t>
            </a:r>
            <a:r>
              <a:rPr lang="en-US" dirty="0"/>
              <a:t> term in this sum are congruent to </a:t>
            </a:r>
            <a:r>
              <a:rPr lang="en-US" dirty="0">
                <a:latin typeface="Cambria Math" pitchFamily="18" charset="0"/>
                <a:ea typeface="Cambria Math" pitchFamily="18" charset="0"/>
              </a:rPr>
              <a:t>0</a:t>
            </a:r>
            <a:r>
              <a:rPr lang="en-US" dirty="0"/>
              <a:t> modulo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ea typeface="Cambria Math" pitchFamily="18" charset="0"/>
              </a:rPr>
              <a:t>      Because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 we see that    </a:t>
            </a:r>
            <a:r>
              <a:rPr lang="en-US" i="1" dirty="0"/>
              <a:t>x </a:t>
            </a:r>
            <a:r>
              <a:rPr lang="en-US" dirty="0">
                <a:latin typeface="Cambria Math"/>
                <a:ea typeface="Cambria Math"/>
              </a:rPr>
              <a:t>≡</a:t>
            </a:r>
            <a:r>
              <a:rPr lang="en-US" dirty="0"/>
              <a:t> </a:t>
            </a:r>
            <a:r>
              <a:rPr lang="en-US" i="1" dirty="0" err="1"/>
              <a:t>a</a:t>
            </a:r>
            <a:r>
              <a:rPr lang="en-US" i="1" baseline="-25000" dirty="0" err="1">
                <a:ea typeface="Cambria Math" pitchFamily="18" charset="0"/>
              </a:rPr>
              <a:t>k</a:t>
            </a:r>
            <a:r>
              <a:rPr lang="en-US" dirty="0"/>
              <a:t> </a:t>
            </a:r>
            <a:r>
              <a:rPr lang="en-US" i="1" dirty="0"/>
              <a:t>M</a:t>
            </a:r>
            <a:r>
              <a:rPr lang="en-US" i="1" baseline="-25000" dirty="0">
                <a:ea typeface="Cambria Math" pitchFamily="18" charset="0"/>
              </a:rPr>
              <a:t>k</a:t>
            </a:r>
            <a:r>
              <a:rPr lang="en-US" i="1" dirty="0"/>
              <a:t> </a:t>
            </a:r>
            <a:r>
              <a:rPr lang="en-US" i="1" dirty="0" err="1"/>
              <a:t>y</a:t>
            </a:r>
            <a:r>
              <a:rPr lang="en-US" i="1" baseline="-25000" dirty="0" err="1">
                <a:ea typeface="Cambria Math" pitchFamily="18" charset="0"/>
              </a:rPr>
              <a:t>k</a:t>
            </a:r>
            <a:r>
              <a:rPr lang="en-US" dirty="0">
                <a:latin typeface="Cambria Math" pitchFamily="18" charset="0"/>
                <a:ea typeface="Cambria Math" pitchFamily="18" charset="0"/>
              </a:rPr>
              <a:t> </a:t>
            </a:r>
            <a:r>
              <a:rPr lang="en-US" dirty="0">
                <a:latin typeface="Cambria Math"/>
                <a:ea typeface="Cambria Math"/>
              </a:rPr>
              <a:t>≡</a:t>
            </a:r>
            <a:r>
              <a:rPr lang="en-US" i="1" dirty="0"/>
              <a:t> </a:t>
            </a:r>
            <a:r>
              <a:rPr lang="en-US" i="1" dirty="0" err="1"/>
              <a:t>a</a:t>
            </a:r>
            <a:r>
              <a:rPr lang="en-US" i="1" baseline="-25000" dirty="0" err="1">
                <a:ea typeface="Cambria Math" pitchFamily="18" charset="0"/>
              </a:rPr>
              <a:t>k</a:t>
            </a:r>
            <a:r>
              <a:rPr lang="en-US" dirty="0"/>
              <a:t>( mod </a:t>
            </a:r>
            <a:r>
              <a:rPr lang="en-US" i="1" dirty="0" err="1"/>
              <a:t>m</a:t>
            </a:r>
            <a:r>
              <a:rPr lang="en-US" i="1" baseline="-25000" dirty="0" err="1">
                <a:latin typeface="Cambria Math" pitchFamily="18" charset="0"/>
                <a:ea typeface="Cambria Math" pitchFamily="18" charset="0"/>
              </a:rPr>
              <a:t>k</a:t>
            </a:r>
            <a:r>
              <a:rPr lang="en-US" dirty="0"/>
              <a:t>), 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a:t>
            </a:r>
          </a:p>
          <a:p>
            <a:pPr marL="274320" lvl="1" indent="-274320">
              <a:buClr>
                <a:schemeClr val="accent3"/>
              </a:buClr>
              <a:buSzPct val="95000"/>
              <a:buNone/>
            </a:pPr>
            <a:r>
              <a:rPr lang="en-US" dirty="0"/>
              <a:t>      Hence, </a:t>
            </a:r>
            <a:r>
              <a:rPr lang="en-US" i="1" dirty="0"/>
              <a:t>x</a:t>
            </a:r>
            <a:r>
              <a:rPr lang="en-US" dirty="0"/>
              <a:t> is a simultaneous solution to the </a:t>
            </a:r>
            <a:r>
              <a:rPr lang="en-US" i="1" dirty="0"/>
              <a:t>n</a:t>
            </a:r>
            <a:r>
              <a:rPr lang="en-US" dirty="0"/>
              <a:t> </a:t>
            </a:r>
            <a:r>
              <a:rPr lang="en-US" dirty="0" err="1"/>
              <a:t>congruences</a:t>
            </a:r>
            <a:r>
              <a:rPr lang="en-US" dirty="0"/>
              <a:t>.</a:t>
            </a:r>
          </a:p>
          <a:p>
            <a:pPr lvl="1">
              <a:buNone/>
            </a:pPr>
            <a:r>
              <a:rPr lang="en-US" dirty="0"/>
              <a:t>     </a:t>
            </a: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     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    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endParaRPr lang="en-US"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143000"/>
            <a:ext cx="7924800" cy="4832092"/>
          </a:xfrm>
          <a:prstGeom prst="rect">
            <a:avLst/>
          </a:prstGeom>
        </p:spPr>
        <p:txBody>
          <a:bodyPr wrap="square">
            <a:spAutoFit/>
          </a:bodyPr>
          <a:lstStyle/>
          <a:p>
            <a:pPr algn="just"/>
            <a:r>
              <a:rPr lang="en-US" sz="2800" dirty="0"/>
              <a:t>Problem: </a:t>
            </a:r>
          </a:p>
          <a:p>
            <a:pPr algn="just"/>
            <a:r>
              <a:rPr lang="en-US" sz="28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p:txBody>
      </p:sp>
    </p:spTree>
    <p:extLst>
      <p:ext uri="{BB962C8B-B14F-4D97-AF65-F5344CB8AC3E}">
        <p14:creationId xmlns:p14="http://schemas.microsoft.com/office/powerpoint/2010/main" val="150142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7010400" y="152400"/>
            <a:ext cx="904494" cy="1040892"/>
          </a:xfrm>
        </p:spPr>
      </p:pic>
      <p:sp>
        <p:nvSpPr>
          <p:cNvPr id="6" name="Content Placeholder 2"/>
          <p:cNvSpPr txBox="1">
            <a:spLocks/>
          </p:cNvSpPr>
          <p:nvPr/>
        </p:nvSpPr>
        <p:spPr>
          <a:xfrm>
            <a:off x="457200" y="193548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781800" y="1295400"/>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4"/>
            <a:ext cx="8058150" cy="5041106"/>
          </a:xfrm>
        </p:spPr>
      </p:pic>
    </p:spTree>
    <p:extLst>
      <p:ext uri="{BB962C8B-B14F-4D97-AF65-F5344CB8AC3E}">
        <p14:creationId xmlns:p14="http://schemas.microsoft.com/office/powerpoint/2010/main" val="17696386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3"/>
            <a:ext cx="8058150" cy="5117307"/>
          </a:xfrm>
        </p:spPr>
      </p:pic>
    </p:spTree>
    <p:extLst>
      <p:ext uri="{BB962C8B-B14F-4D97-AF65-F5344CB8AC3E}">
        <p14:creationId xmlns:p14="http://schemas.microsoft.com/office/powerpoint/2010/main" val="3627665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92" y="977668"/>
            <a:ext cx="8832824" cy="4889732"/>
          </a:xfrm>
        </p:spPr>
      </p:pic>
    </p:spTree>
    <p:extLst>
      <p:ext uri="{BB962C8B-B14F-4D97-AF65-F5344CB8AC3E}">
        <p14:creationId xmlns:p14="http://schemas.microsoft.com/office/powerpoint/2010/main" val="3886452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ll}&#10;0&amp;1 &amp; 0&amp; 0 &amp; 0\\&#10;1 &amp;0&amp; 1 &amp; 1 &amp; 0\\&#10;1&amp; 0 &amp; 1 &amp; 0 &amp; 1&#10;\end{array}&#10;\right]?&#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10;1 &amp;1&amp; 0\\&#10;1 &amp;1 &amp; 1\\&#10;0&amp; 1 &amp; 1&#10;\end{array}&#10;\right].&#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34478</TotalTime>
  <Words>22728</Words>
  <Application>Microsoft Office PowerPoint</Application>
  <PresentationFormat>On-screen Show (4:3)</PresentationFormat>
  <Paragraphs>2083</Paragraphs>
  <Slides>252</Slides>
  <Notes>15</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252</vt:i4>
      </vt:variant>
    </vt:vector>
  </HeadingPairs>
  <TitlesOfParts>
    <vt:vector size="268" baseType="lpstr">
      <vt:lpstr>Gill Sans MT</vt:lpstr>
      <vt:lpstr>Cambria</vt:lpstr>
      <vt:lpstr>Wingdings 2</vt:lpstr>
      <vt:lpstr>Arial</vt:lpstr>
      <vt:lpstr>Times New Roman</vt:lpstr>
      <vt:lpstr>Tahoma</vt:lpstr>
      <vt:lpstr>Wingdings</vt:lpstr>
      <vt:lpstr>TimesNewRoman</vt:lpstr>
      <vt:lpstr>Book Antiqua</vt:lpstr>
      <vt:lpstr>Comic Sans MS</vt:lpstr>
      <vt:lpstr>Calibri</vt:lpstr>
      <vt:lpstr>Cambria Math</vt:lpstr>
      <vt:lpstr>Constantia</vt:lpstr>
      <vt:lpstr>Flow</vt:lpstr>
      <vt:lpstr>Default Design</vt:lpstr>
      <vt:lpstr>Equation</vt:lpstr>
      <vt:lpstr>Relations</vt:lpstr>
      <vt:lpstr>Chapter Summary</vt:lpstr>
      <vt:lpstr>Relations and Their Properties</vt:lpstr>
      <vt:lpstr>Section Summary</vt:lpstr>
      <vt:lpstr>Binary Relations</vt:lpstr>
      <vt:lpstr>Binary Relation on a Set</vt:lpstr>
      <vt:lpstr>Binary Relation on a Set (cont.)</vt:lpstr>
      <vt:lpstr>Binary Relations on a Set (cont.)</vt:lpstr>
      <vt:lpstr>Reflexive Relations</vt:lpstr>
      <vt:lpstr>Symmetric Relations</vt:lpstr>
      <vt:lpstr>Antisymmetric Relations</vt:lpstr>
      <vt:lpstr>Transitive Relations</vt:lpstr>
      <vt:lpstr>Combining Relations</vt:lpstr>
      <vt:lpstr>Composition</vt:lpstr>
      <vt:lpstr>Representing the  Composition of a Relation</vt:lpstr>
      <vt:lpstr>Representing Relations</vt:lpstr>
      <vt:lpstr>Section Summary</vt:lpstr>
      <vt:lpstr>Representing Relations Using Matrices</vt:lpstr>
      <vt:lpstr>Examples of Representing Relations Using Matrices</vt:lpstr>
      <vt:lpstr>Examples of Representing Relations Using Matrices (cont.)</vt:lpstr>
      <vt:lpstr>Matrices of Relations on Sets</vt:lpstr>
      <vt:lpstr>Example of a Relation on a Set</vt:lpstr>
      <vt:lpstr>Representing Relations Using Digraphs</vt:lpstr>
      <vt:lpstr>Examples of Digraphs Representing Relations</vt:lpstr>
      <vt:lpstr>Determining which Properties a Relation has from its Digraph</vt:lpstr>
      <vt:lpstr> </vt:lpstr>
      <vt:lpstr>PowerPoint Presentation</vt:lpstr>
      <vt:lpstr>PowerPoint Presentation</vt:lpstr>
      <vt:lpstr>PowerPoint Presentation</vt:lpstr>
      <vt:lpstr>Example of the Powers of a Relation</vt:lpstr>
      <vt:lpstr>Equivalence Relations</vt:lpstr>
      <vt:lpstr>Equivalence Relations</vt:lpstr>
      <vt:lpstr>Strings</vt:lpstr>
      <vt:lpstr>Congruence Modulo m</vt:lpstr>
      <vt:lpstr>Divides</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Cryptography</vt:lpstr>
      <vt:lpstr>Section Summary</vt:lpstr>
      <vt:lpstr>Caesar Cipher</vt:lpstr>
      <vt:lpstr>Caesar Cipher</vt:lpstr>
      <vt:lpstr>Shift Cipher</vt:lpstr>
      <vt:lpstr>Shift Cipher</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Fermat’s Little Theorem</vt:lpstr>
      <vt:lpstr>PowerPoint Presentation</vt:lpstr>
      <vt:lpstr>PowerPoint Presentation</vt:lpstr>
      <vt:lpstr>PowerPoint Presentation</vt:lpstr>
      <vt:lpstr>PowerPoint Presentation</vt:lpstr>
      <vt:lpstr>PowerPoint Presentation</vt:lpstr>
      <vt:lpstr>`</vt:lpstr>
      <vt:lpstr>PowerPoint Presentation</vt:lpstr>
      <vt:lpstr>The RSA Algorithm</vt:lpstr>
      <vt:lpstr>Using RSA</vt:lpstr>
      <vt:lpstr>Example of RSA (1)</vt:lpstr>
      <vt:lpstr>Example of RSA (2)</vt:lpstr>
      <vt:lpstr>Example of RSA (3)</vt:lpstr>
      <vt:lpstr>Graphs</vt:lpstr>
      <vt:lpstr>Chapter Summary</vt:lpstr>
      <vt:lpstr>Graphs and Graph Models</vt:lpstr>
      <vt:lpstr>Section Summary</vt:lpstr>
      <vt:lpstr>Graphs</vt:lpstr>
      <vt:lpstr>Some Terminology</vt:lpstr>
      <vt:lpstr>Directed Graphs</vt:lpstr>
      <vt:lpstr>Some Terminology (continued)</vt:lpstr>
      <vt:lpstr>Graph Models:  Computer Networks</vt:lpstr>
      <vt:lpstr>Graph Models:  Computer Networks (continued)</vt:lpstr>
      <vt:lpstr>Graph Models:  Computer Networks</vt:lpstr>
      <vt:lpstr>Graph Models:  Computer Networks</vt:lpstr>
      <vt:lpstr>Graph Terminology: Summary</vt:lpstr>
      <vt:lpstr>Other Applications of Graphs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ISOMORPHIC INVARIANT</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PowerPoint Presentation</vt:lpstr>
      <vt:lpstr>Dijkstra’s Algorithm</vt:lpstr>
      <vt:lpstr>PowerPoint Presentation</vt:lpstr>
      <vt:lpstr>Dijkstra’s algorithm: another example</vt:lpstr>
      <vt:lpstr>Problem: shortest path from a to z</vt:lpstr>
      <vt:lpstr>The Traveling Salesman Problem</vt:lpstr>
      <vt:lpstr>The Traveling Salesman Problem</vt:lpstr>
      <vt:lpstr>Travelling Salesman problem</vt:lpstr>
      <vt:lpstr>Travelling Salesman problem</vt:lpstr>
      <vt:lpstr>Trees</vt:lpstr>
      <vt:lpstr>Chapter Summary</vt:lpstr>
      <vt:lpstr>Introduction to Trees</vt:lpstr>
      <vt:lpstr>Section Summary</vt:lpstr>
      <vt:lpstr>Trees</vt:lpstr>
      <vt:lpstr>Trees</vt:lpstr>
      <vt:lpstr>FOREST</vt:lpstr>
      <vt:lpstr>Trees as Models</vt:lpstr>
      <vt:lpstr>Trees as Models</vt:lpstr>
      <vt:lpstr>Trees as Models</vt:lpstr>
      <vt:lpstr>Rooted Trees</vt:lpstr>
      <vt:lpstr>Rooted Tree Terminology</vt:lpstr>
      <vt:lpstr>Rooted Tree Terminology</vt:lpstr>
      <vt:lpstr>Terminology for Rooted Trees</vt:lpstr>
      <vt:lpstr>Terminology for Rooted Trees</vt:lpstr>
      <vt:lpstr>Terminology for Rooted Trees</vt:lpstr>
      <vt:lpstr>m-ary Rooted Trees</vt:lpstr>
      <vt:lpstr>PowerPoint Presentation</vt:lpstr>
      <vt:lpstr>Ordered Rooted Trees</vt:lpstr>
      <vt:lpstr>Binary Trees</vt:lpstr>
      <vt:lpstr>PowerPoint Presentation</vt:lpstr>
      <vt:lpstr>Properties of Trees</vt:lpstr>
      <vt:lpstr>Level of vertices and height of trees</vt:lpstr>
      <vt:lpstr>Level of vertices and height of trees</vt:lpstr>
      <vt:lpstr>Balanced m-Ary Trees</vt:lpstr>
      <vt:lpstr>Applications of Trees</vt:lpstr>
      <vt:lpstr>Binary Search Tree</vt:lpstr>
      <vt:lpstr>Example : Form a binary search tree for the words mathematics, physics, geography, zoology, meteorology, geology, psychology, and chemistry (using alphabetical order).</vt:lpstr>
      <vt:lpstr>Decision Trees</vt:lpstr>
      <vt:lpstr>Example : A decision tree that orders the elements of the list a, b, c.</vt:lpstr>
      <vt:lpstr>Prefix code</vt:lpstr>
      <vt:lpstr>Applications of Trees</vt:lpstr>
      <vt:lpstr>Game Tree for Tic-Tac-Toe</vt:lpstr>
      <vt:lpstr>Universal Address Systems </vt:lpstr>
      <vt:lpstr>Spanning Trees</vt:lpstr>
      <vt:lpstr>Section Summary</vt:lpstr>
      <vt:lpstr>Spanning Trees</vt:lpstr>
      <vt:lpstr>Spanning Trees</vt:lpstr>
      <vt:lpstr>Minimum Spanning</vt:lpstr>
      <vt:lpstr>Minimum spanning tree</vt:lpstr>
      <vt:lpstr>Minimum spanning tree</vt:lpstr>
      <vt:lpstr>KRUSKAL’S ALGORITHM</vt:lpstr>
      <vt:lpstr>PRIM’S ALGORITHM</vt:lpstr>
      <vt:lpstr>Minimal spanning tree (MST)</vt:lpstr>
      <vt:lpstr>SOLUTION:</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shobi</cp:lastModifiedBy>
  <cp:revision>2041</cp:revision>
  <dcterms:created xsi:type="dcterms:W3CDTF">2011-03-27T19:09:13Z</dcterms:created>
  <dcterms:modified xsi:type="dcterms:W3CDTF">2019-10-13T04:49:02Z</dcterms:modified>
</cp:coreProperties>
</file>